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59" name="Shape 459"/>
          <p:cNvSpPr/>
          <p:nvPr>
            <p:ph type="sldImg"/>
          </p:nvPr>
        </p:nvSpPr>
        <p:spPr>
          <a:xfrm>
            <a:off x="1143000" y="685800"/>
            <a:ext cx="4572000" cy="3429000"/>
          </a:xfrm>
          <a:prstGeom prst="rect">
            <a:avLst/>
          </a:prstGeom>
        </p:spPr>
        <p:txBody>
          <a:bodyPr/>
          <a:lstStyle/>
          <a:p>
            <a:pPr/>
          </a:p>
        </p:txBody>
      </p:sp>
      <p:sp>
        <p:nvSpPr>
          <p:cNvPr id="460" name="Shape 4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servation Title">
    <p:spTree>
      <p:nvGrpSpPr>
        <p:cNvPr id="1" name=""/>
        <p:cNvGrpSpPr/>
        <p:nvPr/>
      </p:nvGrpSpPr>
      <p:grpSpPr>
        <a:xfrm>
          <a:off x="0" y="0"/>
          <a:ext cx="0" cy="0"/>
          <a:chOff x="0" y="0"/>
          <a:chExt cx="0" cy="0"/>
        </a:xfrm>
      </p:grpSpPr>
      <p:sp>
        <p:nvSpPr>
          <p:cNvPr id="17" name="Observation…"/>
          <p:cNvSpPr txBox="1"/>
          <p:nvPr>
            <p:ph type="body" sz="quarter" idx="21"/>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Observation</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p:bg>
      <p:bgPr>
        <a:solidFill>
          <a:srgbClr val="171717"/>
        </a:solidFill>
      </p:bgPr>
    </p:bg>
    <p:spTree>
      <p:nvGrpSpPr>
        <p:cNvPr id="1" name=""/>
        <p:cNvGrpSpPr/>
        <p:nvPr/>
      </p:nvGrpSpPr>
      <p:grpSpPr>
        <a:xfrm>
          <a:off x="0" y="0"/>
          <a:ext cx="0" cy="0"/>
          <a:chOff x="0" y="0"/>
          <a:chExt cx="0" cy="0"/>
        </a:xfrm>
      </p:grpSpPr>
      <p:sp>
        <p:nvSpPr>
          <p:cNvPr id="134" name="Rectangle"/>
          <p:cNvSpPr/>
          <p:nvPr/>
        </p:nvSpPr>
        <p:spPr>
          <a:xfrm rot="17997048">
            <a:off x="-6267695" y="-4131248"/>
            <a:ext cx="22577850" cy="18466549"/>
          </a:xfrm>
          <a:prstGeom prst="rect">
            <a:avLst/>
          </a:prstGeom>
          <a:solidFill>
            <a:srgbClr val="252525"/>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35" name="We suggest 30 minutes for this activity.…"/>
          <p:cNvSpPr txBox="1"/>
          <p:nvPr>
            <p:ph type="body" sz="quarter" idx="21"/>
          </p:nvPr>
        </p:nvSpPr>
        <p:spPr>
          <a:xfrm>
            <a:off x="1273513" y="3473779"/>
            <a:ext cx="11580218" cy="2463801"/>
          </a:xfrm>
          <a:prstGeom prst="rect">
            <a:avLst/>
          </a:prstGeom>
        </p:spPr>
        <p:txBody>
          <a:bodyPr wrap="none" lIns="0" tIns="0" rIns="0" bIns="0" anchor="t">
            <a:spAutoFit/>
          </a:bodyPr>
          <a:lstStyle/>
          <a:p>
            <a:pPr marL="0" indent="0">
              <a:spcBef>
                <a:spcPts val="0"/>
              </a:spcBef>
              <a:buSzTx/>
              <a:buNone/>
              <a:defRPr sz="5100">
                <a:solidFill>
                  <a:srgbClr val="FFFFFF"/>
                </a:solidFill>
                <a:latin typeface="Helvetica"/>
                <a:ea typeface="Helvetica"/>
                <a:cs typeface="Helvetica"/>
                <a:sym typeface="Helvetica"/>
              </a:defRPr>
            </a:pPr>
            <a:r>
              <a:t>We suggest </a:t>
            </a:r>
            <a:r>
              <a:rPr b="1"/>
              <a:t>30 minutes</a:t>
            </a:r>
            <a:r>
              <a:t> for this activity. </a:t>
            </a:r>
          </a:p>
          <a:p>
            <a:pPr marL="0" indent="0">
              <a:spcBef>
                <a:spcPts val="0"/>
              </a:spcBef>
              <a:buSzTx/>
              <a:buNone/>
              <a:defRPr sz="5100">
                <a:solidFill>
                  <a:srgbClr val="FFFFFF"/>
                </a:solidFill>
                <a:latin typeface="Helvetica"/>
                <a:ea typeface="Helvetica"/>
                <a:cs typeface="Helvetica"/>
                <a:sym typeface="Helvetica"/>
              </a:defRPr>
            </a:pPr>
            <a:r>
              <a:t>How much time you spend is up to you!</a:t>
            </a:r>
          </a:p>
        </p:txBody>
      </p:sp>
      <p:sp>
        <p:nvSpPr>
          <p:cNvPr id="136" name="Introduction"/>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Introduction</a:t>
            </a:r>
          </a:p>
        </p:txBody>
      </p:sp>
      <p:sp>
        <p:nvSpPr>
          <p:cNvPr id="137" name="Write before you talk. Write or sketch lots of your ideas on sticky notes before talking about them.  During discussions, capture the main points on sticky notes and post to the wall.…"/>
          <p:cNvSpPr txBox="1"/>
          <p:nvPr>
            <p:ph type="body" sz="quarter" idx="23"/>
          </p:nvPr>
        </p:nvSpPr>
        <p:spPr>
          <a:xfrm>
            <a:off x="1397603" y="5777437"/>
            <a:ext cx="8756337" cy="45720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Write before you talk. </a:t>
            </a:r>
            <a:r>
              <a:t>Write or sketch lots of your ideas on sticky notes </a:t>
            </a:r>
            <a:r>
              <a:rPr i="1"/>
              <a:t>before</a:t>
            </a:r>
            <a:r>
              <a:t> talking about them. </a:t>
            </a:r>
            <a:br/>
            <a:r>
              <a:t>During discussions, capture the main points on sticky notes and post to the wall.</a:t>
            </a:r>
          </a:p>
          <a:p>
            <a:pPr lvl="1" marL="330200" marR="55562" indent="-330200" defTabSz="1244600">
              <a:spcBef>
                <a:spcPts val="0"/>
              </a:spcBef>
              <a:buClr>
                <a:schemeClr val="accent1"/>
              </a:buClr>
              <a:buSzPct val="100000"/>
              <a:defRPr spc="-59" sz="3000">
                <a:solidFill>
                  <a:srgbClr val="FFFFFF"/>
                </a:solidFill>
                <a:uFill>
                  <a:solidFill>
                    <a:srgbClr val="424242"/>
                  </a:solidFill>
                </a:uFill>
                <a:latin typeface="Helvetica"/>
                <a:ea typeface="Helvetica"/>
                <a:cs typeface="Helvetica"/>
                <a:sym typeface="Helvetica"/>
              </a:defRPr>
            </a:pPr>
            <a:r>
              <a:rPr b="1"/>
              <a:t>There are no bad ideas. </a:t>
            </a:r>
            <a:r>
              <a:t>Start big—diverge to get everyone’s ideas out there. Remix to discuss, cluster, and seek patterns. Then converge to determine the strongest ideas.</a:t>
            </a:r>
          </a:p>
          <a:p>
            <a:pPr lvl="1" marL="330200" marR="55562" indent="-330200" defTabSz="1244600">
              <a:spcBef>
                <a:spcPts val="0"/>
              </a:spcBef>
              <a:buClr>
                <a:schemeClr val="accent1"/>
              </a:buClr>
              <a:buSzPct val="100000"/>
              <a:defRPr spc="-59" sz="3000">
                <a:solidFill>
                  <a:srgbClr val="FFFFFF"/>
                </a:solidFill>
                <a:uFill>
                  <a:solidFill>
                    <a:srgbClr val="424242"/>
                  </a:solidFill>
                </a:uFill>
                <a:latin typeface="Helvetica"/>
                <a:ea typeface="Helvetica"/>
                <a:cs typeface="Helvetica"/>
                <a:sym typeface="Helvetica"/>
              </a:defRPr>
            </a:pPr>
            <a:r>
              <a:rPr b="1"/>
              <a:t>Stay focused on your users. </a:t>
            </a:r>
            <a:r>
              <a:t>Tell stories about users to keep them at the center of your attention. </a:t>
            </a:r>
          </a:p>
        </p:txBody>
      </p:sp>
      <p:sp>
        <p:nvSpPr>
          <p:cNvPr id="138" name="Everyone participates. Everyone has a Sharpie, everyone has a pad of sticky notes.…"/>
          <p:cNvSpPr txBox="1"/>
          <p:nvPr>
            <p:ph type="body" sz="quarter" idx="24"/>
          </p:nvPr>
        </p:nvSpPr>
        <p:spPr>
          <a:xfrm>
            <a:off x="11364639" y="5777437"/>
            <a:ext cx="9175405" cy="48768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Everyone participates. </a:t>
            </a:r>
            <a:r>
              <a:t>Everyone has a Sharpie, everyone has a pad of sticky notes. </a:t>
            </a:r>
          </a:p>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Stay engaged. </a:t>
            </a:r>
            <a:r>
              <a:t>Avoid side conversations. Use a parking lot to capture issues that are off-topic. </a:t>
            </a:r>
          </a:p>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Start on time, stay on time. </a:t>
            </a:r>
            <a:r>
              <a:t>To meet our goals, we need to watch the clock and stick to the plan.</a:t>
            </a:r>
          </a:p>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Yes, and… </a:t>
            </a:r>
            <a:r>
              <a:t>It’s easy to play the devil’s advocate. Instead of dismissing the ideas that your teammates suggest, push yourself to build on them. </a:t>
            </a:r>
          </a:p>
        </p:txBody>
      </p:sp>
      <p:sp>
        <p:nvSpPr>
          <p:cNvPr id="139"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140"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141"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142"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143"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144"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145"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146"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14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stuctional Copy">
    <p:bg>
      <p:bgPr>
        <a:solidFill>
          <a:srgbClr val="171717"/>
        </a:solidFill>
      </p:bgPr>
    </p:bg>
    <p:spTree>
      <p:nvGrpSpPr>
        <p:cNvPr id="1" name=""/>
        <p:cNvGrpSpPr/>
        <p:nvPr/>
      </p:nvGrpSpPr>
      <p:grpSpPr>
        <a:xfrm>
          <a:off x="0" y="0"/>
          <a:ext cx="0" cy="0"/>
          <a:chOff x="0" y="0"/>
          <a:chExt cx="0" cy="0"/>
        </a:xfrm>
      </p:grpSpPr>
      <p:sp>
        <p:nvSpPr>
          <p:cNvPr id="155" name="Rectangle"/>
          <p:cNvSpPr/>
          <p:nvPr/>
        </p:nvSpPr>
        <p:spPr>
          <a:xfrm rot="17997048">
            <a:off x="-6267695" y="-4131248"/>
            <a:ext cx="22577850" cy="18466549"/>
          </a:xfrm>
          <a:prstGeom prst="rect">
            <a:avLst/>
          </a:prstGeom>
          <a:solidFill>
            <a:srgbClr val="252525"/>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56"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157"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158"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159"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160"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161"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162"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163"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164" name="When should you use this activity?"/>
          <p:cNvSpPr txBox="1"/>
          <p:nvPr/>
        </p:nvSpPr>
        <p:spPr>
          <a:xfrm>
            <a:off x="1273513" y="3473779"/>
            <a:ext cx="9949267" cy="774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5100">
                <a:solidFill>
                  <a:srgbClr val="FFFFFF"/>
                </a:solidFill>
                <a:latin typeface="Helvetica"/>
                <a:ea typeface="Helvetica"/>
                <a:cs typeface="Helvetica"/>
                <a:sym typeface="Helvetica"/>
              </a:defRPr>
            </a:lvl1pPr>
          </a:lstStyle>
          <a:p>
            <a:pPr/>
            <a:r>
              <a:t>When should you use this activity?</a:t>
            </a:r>
          </a:p>
        </p:txBody>
      </p:sp>
      <p:sp>
        <p:nvSpPr>
          <p:cNvPr id="165" name="Phase"/>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Phase</a:t>
            </a:r>
          </a:p>
        </p:txBody>
      </p:sp>
      <p:sp>
        <p:nvSpPr>
          <p:cNvPr id="166" name="Use this method early and often to test your prototype or solution by seeing how users work through a series of tasks while speaking their thoughts out loud.There are no bad ideas."/>
          <p:cNvSpPr txBox="1"/>
          <p:nvPr/>
        </p:nvSpPr>
        <p:spPr>
          <a:xfrm>
            <a:off x="892283" y="4804586"/>
            <a:ext cx="21162549" cy="4876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R="55562" indent="0" algn="l" defTabSz="1244600">
              <a:spcBef>
                <a:spcPts val="2000"/>
              </a:spcBef>
              <a:buClr>
                <a:srgbClr val="F7B92B"/>
              </a:buClr>
              <a:tabLst>
                <a:tab pos="368300" algn="l"/>
              </a:tabLst>
              <a:defRPr b="0" spc="-159" sz="8000">
                <a:solidFill>
                  <a:srgbClr val="FFFFFF"/>
                </a:solidFill>
                <a:uFill>
                  <a:solidFill>
                    <a:srgbClr val="424242"/>
                  </a:solidFill>
                </a:uFill>
                <a:latin typeface="Helvetica"/>
                <a:ea typeface="Helvetica"/>
                <a:cs typeface="Helvetica"/>
                <a:sym typeface="Helvetica"/>
              </a:defRPr>
            </a:pPr>
            <a:r>
              <a:t>Use this method early and often to test your prototype or solution by seeing how users work through a series of tasks while speaking their thoughts out loud.There are no bad ideas.</a:t>
            </a:r>
          </a:p>
        </p:txBody>
      </p:sp>
      <p:sp>
        <p:nvSpPr>
          <p:cNvPr id="16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1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copy">
    <p:bg>
      <p:bgPr>
        <a:solidFill>
          <a:srgbClr val="F3F3F3"/>
        </a:solidFill>
      </p:bgPr>
    </p:bg>
    <p:spTree>
      <p:nvGrpSpPr>
        <p:cNvPr id="1" name=""/>
        <p:cNvGrpSpPr/>
        <p:nvPr/>
      </p:nvGrpSpPr>
      <p:grpSpPr>
        <a:xfrm>
          <a:off x="0" y="0"/>
          <a:ext cx="0" cy="0"/>
          <a:chOff x="0" y="0"/>
          <a:chExt cx="0" cy="0"/>
        </a:xfrm>
      </p:grpSpPr>
      <p:sp>
        <p:nvSpPr>
          <p:cNvPr id="175"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176" name="We suggest 30 minutes for this activity.…"/>
          <p:cNvSpPr txBox="1"/>
          <p:nvPr>
            <p:ph type="body" sz="quarter" idx="21"/>
          </p:nvPr>
        </p:nvSpPr>
        <p:spPr>
          <a:xfrm>
            <a:off x="1273513" y="3473779"/>
            <a:ext cx="11580218" cy="2463801"/>
          </a:xfrm>
          <a:prstGeom prst="rect">
            <a:avLst/>
          </a:prstGeom>
        </p:spPr>
        <p:txBody>
          <a:bodyPr wrap="none" lIns="0" tIns="0" rIns="0" bIns="0" anchor="t">
            <a:spAutoFit/>
          </a:bodyPr>
          <a:lstStyle/>
          <a:p>
            <a:pPr marL="0" indent="0">
              <a:spcBef>
                <a:spcPts val="0"/>
              </a:spcBef>
              <a:buSzTx/>
              <a:buNone/>
              <a:defRPr sz="5100">
                <a:latin typeface="Helvetica"/>
                <a:ea typeface="Helvetica"/>
                <a:cs typeface="Helvetica"/>
                <a:sym typeface="Helvetica"/>
              </a:defRPr>
            </a:pPr>
            <a:r>
              <a:t>We suggest </a:t>
            </a:r>
            <a:r>
              <a:rPr b="1"/>
              <a:t>30 minutes</a:t>
            </a:r>
            <a:r>
              <a:t> for this activity. </a:t>
            </a:r>
          </a:p>
          <a:p>
            <a:pPr marL="0" indent="0">
              <a:spcBef>
                <a:spcPts val="0"/>
              </a:spcBef>
              <a:buSzTx/>
              <a:buNone/>
              <a:defRPr sz="5100">
                <a:latin typeface="Helvetica"/>
                <a:ea typeface="Helvetica"/>
                <a:cs typeface="Helvetica"/>
                <a:sym typeface="Helvetica"/>
              </a:defRPr>
            </a:pPr>
            <a:r>
              <a:t>How much time you spend is up to you!</a:t>
            </a:r>
          </a:p>
        </p:txBody>
      </p:sp>
      <p:sp>
        <p:nvSpPr>
          <p:cNvPr id="177" name="Introductio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Introduction</a:t>
            </a:r>
          </a:p>
        </p:txBody>
      </p:sp>
      <p:sp>
        <p:nvSpPr>
          <p:cNvPr id="178" name="Write before you talk. Write or sketch lots of your ideas on sticky notes before talking about them.  During discussions, capture the main points on sticky notes and post to the wall.…"/>
          <p:cNvSpPr txBox="1"/>
          <p:nvPr>
            <p:ph type="body" sz="quarter" idx="22"/>
          </p:nvPr>
        </p:nvSpPr>
        <p:spPr>
          <a:xfrm>
            <a:off x="1397603" y="5777437"/>
            <a:ext cx="8756337" cy="50800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Write before you talk. </a:t>
            </a:r>
            <a:r>
              <a:t>Write or sketch lots of your ideas on sticky notes </a:t>
            </a:r>
            <a:r>
              <a:rPr i="1"/>
              <a:t>before</a:t>
            </a:r>
            <a:r>
              <a:t> talking about them. </a:t>
            </a:r>
            <a:br/>
            <a:r>
              <a:t>During discussions, capture the main points on sticky notes and post to the wall.</a:t>
            </a:r>
          </a:p>
          <a:p>
            <a:pPr lvl="1" marL="330200" marR="55562" indent="-330200" defTabSz="1244600">
              <a:spcBef>
                <a:spcPts val="2000"/>
              </a:spcBef>
              <a:buClr>
                <a:schemeClr val="accent1"/>
              </a:buClr>
              <a:buSzPct val="100000"/>
              <a:defRPr spc="-59" sz="3000">
                <a:uFill>
                  <a:solidFill>
                    <a:srgbClr val="424242"/>
                  </a:solidFill>
                </a:uFill>
                <a:latin typeface="Helvetica"/>
                <a:ea typeface="Helvetica"/>
                <a:cs typeface="Helvetica"/>
                <a:sym typeface="Helvetica"/>
              </a:defRPr>
            </a:pPr>
            <a:r>
              <a:rPr b="1"/>
              <a:t>There are no bad ideas. </a:t>
            </a:r>
            <a:r>
              <a:t>Start big—diverge to get everyone’s ideas out there. Remix to discuss, cluster, and seek patterns. Then converge to determine the strongest ideas.</a:t>
            </a:r>
          </a:p>
          <a:p>
            <a:pPr lvl="1" marL="330200" marR="55562" indent="-330200" defTabSz="1244600">
              <a:spcBef>
                <a:spcPts val="2000"/>
              </a:spcBef>
              <a:buClr>
                <a:schemeClr val="accent1"/>
              </a:buClr>
              <a:buSzPct val="100000"/>
              <a:defRPr spc="-59" sz="3000">
                <a:uFill>
                  <a:solidFill>
                    <a:srgbClr val="424242"/>
                  </a:solidFill>
                </a:uFill>
                <a:latin typeface="Helvetica"/>
                <a:ea typeface="Helvetica"/>
                <a:cs typeface="Helvetica"/>
                <a:sym typeface="Helvetica"/>
              </a:defRPr>
            </a:pPr>
            <a:r>
              <a:rPr b="1"/>
              <a:t>Stay focused on your users. </a:t>
            </a:r>
            <a:r>
              <a:t>Tell stories about users to keep them at the center of your attention. </a:t>
            </a:r>
          </a:p>
        </p:txBody>
      </p:sp>
      <p:sp>
        <p:nvSpPr>
          <p:cNvPr id="179" name="Everyone participates. Everyone has a Sharpie, everyone has a pad of sticky notes.…"/>
          <p:cNvSpPr txBox="1"/>
          <p:nvPr>
            <p:ph type="body" sz="quarter" idx="23"/>
          </p:nvPr>
        </p:nvSpPr>
        <p:spPr>
          <a:xfrm>
            <a:off x="11364639" y="5777437"/>
            <a:ext cx="9175405" cy="48768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Everyone participates. </a:t>
            </a:r>
            <a:r>
              <a:t>Everyone has a Sharpie, everyone has a pad of sticky notes.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Stay engaged. </a:t>
            </a:r>
            <a:r>
              <a:t>Avoid side conversations. Use a parking lot to capture issues that are off-topic.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Start on time, stay on time. </a:t>
            </a:r>
            <a:r>
              <a:t>To meet our goals, we need to watch the clock and stick to the plan.</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Yes, and… </a:t>
            </a:r>
            <a:r>
              <a:t>It’s easy to play the devil’s advocate. Instead of dismissing the ideas that your teammates suggest, push yourself to build on them. </a:t>
            </a:r>
          </a:p>
        </p:txBody>
      </p:sp>
      <p:sp>
        <p:nvSpPr>
          <p:cNvPr id="180"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181"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182" name="Stakeholder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Stakeholder Map</a:t>
            </a:r>
          </a:p>
        </p:txBody>
      </p:sp>
      <p:sp>
        <p:nvSpPr>
          <p:cNvPr id="183" name="Intro"/>
          <p:cNvSpPr txBox="1"/>
          <p:nvPr/>
        </p:nvSpPr>
        <p:spPr>
          <a:xfrm>
            <a:off x="6996983" y="11952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Intro</a:t>
            </a:r>
          </a:p>
        </p:txBody>
      </p:sp>
      <p:sp>
        <p:nvSpPr>
          <p:cNvPr id="184" name="Setup"/>
          <p:cNvSpPr txBox="1"/>
          <p:nvPr/>
        </p:nvSpPr>
        <p:spPr>
          <a:xfrm>
            <a:off x="8446900" y="1195220"/>
            <a:ext cx="102014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Setup</a:t>
            </a:r>
          </a:p>
        </p:txBody>
      </p:sp>
      <p:sp>
        <p:nvSpPr>
          <p:cNvPr id="185" name="Identify"/>
          <p:cNvSpPr txBox="1"/>
          <p:nvPr/>
        </p:nvSpPr>
        <p:spPr>
          <a:xfrm>
            <a:off x="9984413" y="1195220"/>
            <a:ext cx="1316885"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Identify</a:t>
            </a:r>
          </a:p>
        </p:txBody>
      </p:sp>
      <p:sp>
        <p:nvSpPr>
          <p:cNvPr id="186" name="Connect"/>
          <p:cNvSpPr txBox="1"/>
          <p:nvPr/>
        </p:nvSpPr>
        <p:spPr>
          <a:xfrm>
            <a:off x="11724220" y="1195220"/>
            <a:ext cx="13788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Connect</a:t>
            </a:r>
          </a:p>
        </p:txBody>
      </p:sp>
      <p:sp>
        <p:nvSpPr>
          <p:cNvPr id="187" name="Playback"/>
          <p:cNvSpPr txBox="1"/>
          <p:nvPr/>
        </p:nvSpPr>
        <p:spPr>
          <a:xfrm>
            <a:off x="13521597" y="1195220"/>
            <a:ext cx="146852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Playback</a:t>
            </a:r>
          </a:p>
        </p:txBody>
      </p:sp>
      <p:sp>
        <p:nvSpPr>
          <p:cNvPr id="1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copy 1">
    <p:bg>
      <p:bgPr>
        <a:solidFill>
          <a:srgbClr val="F3F3F3"/>
        </a:solidFill>
      </p:bgPr>
    </p:bg>
    <p:spTree>
      <p:nvGrpSpPr>
        <p:cNvPr id="1" name=""/>
        <p:cNvGrpSpPr/>
        <p:nvPr/>
      </p:nvGrpSpPr>
      <p:grpSpPr>
        <a:xfrm>
          <a:off x="0" y="0"/>
          <a:ext cx="0" cy="0"/>
          <a:chOff x="0" y="0"/>
          <a:chExt cx="0" cy="0"/>
        </a:xfrm>
      </p:grpSpPr>
      <p:sp>
        <p:nvSpPr>
          <p:cNvPr id="195"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196"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197" name="Stakeholder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Stakeholder Map</a:t>
            </a:r>
          </a:p>
        </p:txBody>
      </p:sp>
      <p:sp>
        <p:nvSpPr>
          <p:cNvPr id="198" name="Intro"/>
          <p:cNvSpPr txBox="1"/>
          <p:nvPr/>
        </p:nvSpPr>
        <p:spPr>
          <a:xfrm>
            <a:off x="6996983" y="11952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Intro</a:t>
            </a:r>
          </a:p>
        </p:txBody>
      </p:sp>
      <p:sp>
        <p:nvSpPr>
          <p:cNvPr id="199" name="Introduction"/>
          <p:cNvSpPr txBox="1"/>
          <p:nvPr>
            <p:ph type="body" sz="quarter" idx="21"/>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Introduction</a:t>
            </a:r>
          </a:p>
        </p:txBody>
      </p:sp>
      <p:sp>
        <p:nvSpPr>
          <p:cNvPr id="200" name="When should you use this activity?"/>
          <p:cNvSpPr txBox="1"/>
          <p:nvPr>
            <p:ph type="body" sz="quarter" idx="22"/>
          </p:nvPr>
        </p:nvSpPr>
        <p:spPr>
          <a:xfrm>
            <a:off x="1273513" y="3473779"/>
            <a:ext cx="9949267" cy="774701"/>
          </a:xfrm>
          <a:prstGeom prst="rect">
            <a:avLst/>
          </a:prstGeom>
        </p:spPr>
        <p:txBody>
          <a:bodyPr wrap="none" lIns="0" tIns="0" rIns="0" bIns="0" anchor="t">
            <a:spAutoFit/>
          </a:bodyPr>
          <a:lstStyle>
            <a:lvl1pPr marL="0" indent="0">
              <a:spcBef>
                <a:spcPts val="0"/>
              </a:spcBef>
              <a:buSzTx/>
              <a:buNone/>
              <a:defRPr sz="5100">
                <a:latin typeface="Helvetica"/>
                <a:ea typeface="Helvetica"/>
                <a:cs typeface="Helvetica"/>
                <a:sym typeface="Helvetica"/>
              </a:defRPr>
            </a:lvl1pPr>
          </a:lstStyle>
          <a:p>
            <a:pPr/>
            <a:r>
              <a:t>When should you use this activity?</a:t>
            </a:r>
          </a:p>
        </p:txBody>
      </p:sp>
      <p:sp>
        <p:nvSpPr>
          <p:cNvPr id="201" name="Use this method early and often to test your prototype or solution by seeing how users work through a series of tasks while speaking their thoughts out loud.There are no bad ideas."/>
          <p:cNvSpPr txBox="1"/>
          <p:nvPr>
            <p:ph type="body" sz="half" idx="23"/>
          </p:nvPr>
        </p:nvSpPr>
        <p:spPr>
          <a:xfrm>
            <a:off x="892283" y="4804586"/>
            <a:ext cx="21162549" cy="4876801"/>
          </a:xfrm>
          <a:prstGeom prst="rect">
            <a:avLst/>
          </a:prstGeom>
        </p:spPr>
        <p:txBody>
          <a:bodyPr lIns="0" tIns="0" rIns="0" bIns="0" anchor="t">
            <a:spAutoFit/>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Use this method early and often to test your prototype or solution by seeing how users work through a series of tasks while speaking their thoughts out loud.There are no bad ideas.</a:t>
            </a:r>
          </a:p>
        </p:txBody>
      </p:sp>
      <p:sp>
        <p:nvSpPr>
          <p:cNvPr id="202"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203" name="Setup"/>
          <p:cNvSpPr txBox="1"/>
          <p:nvPr/>
        </p:nvSpPr>
        <p:spPr>
          <a:xfrm>
            <a:off x="8446900" y="1195220"/>
            <a:ext cx="102014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Setup</a:t>
            </a:r>
          </a:p>
        </p:txBody>
      </p:sp>
      <p:sp>
        <p:nvSpPr>
          <p:cNvPr id="204" name="Identify"/>
          <p:cNvSpPr txBox="1"/>
          <p:nvPr/>
        </p:nvSpPr>
        <p:spPr>
          <a:xfrm>
            <a:off x="9984413" y="1195220"/>
            <a:ext cx="1316885"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Identify</a:t>
            </a:r>
          </a:p>
        </p:txBody>
      </p:sp>
      <p:sp>
        <p:nvSpPr>
          <p:cNvPr id="205" name="Connect"/>
          <p:cNvSpPr txBox="1"/>
          <p:nvPr/>
        </p:nvSpPr>
        <p:spPr>
          <a:xfrm>
            <a:off x="11724220" y="1195220"/>
            <a:ext cx="13788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Connect</a:t>
            </a:r>
          </a:p>
        </p:txBody>
      </p:sp>
      <p:sp>
        <p:nvSpPr>
          <p:cNvPr id="206" name="Playback"/>
          <p:cNvSpPr txBox="1"/>
          <p:nvPr/>
        </p:nvSpPr>
        <p:spPr>
          <a:xfrm>
            <a:off x="13521597" y="1195220"/>
            <a:ext cx="146852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Playback</a:t>
            </a:r>
          </a:p>
        </p:txBody>
      </p:sp>
      <p:sp>
        <p:nvSpPr>
          <p:cNvPr id="2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p:bg>
      <p:bgPr>
        <a:solidFill>
          <a:srgbClr val="FFFFFF"/>
        </a:solidFill>
      </p:bgPr>
    </p:bg>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extLst/>
          </a:blip>
          <a:srcRect l="0" t="2125" r="0" b="0"/>
          <a:stretch>
            <a:fillRect/>
          </a:stretch>
        </p:blipFill>
        <p:spPr>
          <a:xfrm>
            <a:off x="11947019" y="-97812"/>
            <a:ext cx="12538987" cy="14220392"/>
          </a:xfrm>
          <a:prstGeom prst="rect">
            <a:avLst/>
          </a:prstGeom>
          <a:ln w="12700">
            <a:miter lim="400000"/>
          </a:ln>
        </p:spPr>
      </p:pic>
      <p:sp>
        <p:nvSpPr>
          <p:cNvPr id="215"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6"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7"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8"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9" name="Enter a Phase"/>
          <p:cNvSpPr txBox="1"/>
          <p:nvPr>
            <p:ph type="body" sz="quarter" idx="21"/>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4">
                    <a:hueOff val="-461056"/>
                    <a:satOff val="4338"/>
                    <a:lumOff val="-10225"/>
                  </a:schemeClr>
                </a:solidFill>
                <a:latin typeface="Helvetica"/>
                <a:ea typeface="Helvetica"/>
                <a:cs typeface="Helvetica"/>
                <a:sym typeface="Helvetica"/>
              </a:defRPr>
            </a:lvl1pPr>
          </a:lstStyle>
          <a:p>
            <a:pPr/>
            <a:r>
              <a:t>Enter a Phase</a:t>
            </a:r>
          </a:p>
        </p:txBody>
      </p:sp>
      <p:sp>
        <p:nvSpPr>
          <p:cNvPr id="220" name="Image"/>
          <p:cNvSpPr/>
          <p:nvPr>
            <p:ph type="pic" sz="half" idx="22"/>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21" name="Example goal: Assign the new employee a work station."/>
          <p:cNvSpPr txBox="1"/>
          <p:nvPr>
            <p:ph type="body" sz="quarter" idx="23"/>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222"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23"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24"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 </a:t>
            </a:r>
            <a:r>
              <a:t>August 23, 2018</a:t>
            </a:r>
            <a:r>
              <a:rPr>
                <a:solidFill>
                  <a:schemeClr val="accent4">
                    <a:hueOff val="-461056"/>
                    <a:satOff val="4338"/>
                    <a:lumOff val="-10225"/>
                  </a:schemeClr>
                </a:solidFill>
              </a:rPr>
              <a:t> • </a:t>
            </a:r>
            <a:r>
              <a:t>© 2018 IBM Corporation</a:t>
            </a:r>
          </a:p>
        </p:txBody>
      </p:sp>
      <p:sp>
        <p:nvSpPr>
          <p:cNvPr id="225"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226" name="Stakeholder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Stakeholder Map</a:t>
            </a:r>
          </a:p>
        </p:txBody>
      </p:sp>
      <p:sp>
        <p:nvSpPr>
          <p:cNvPr id="2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2">
    <p:bg>
      <p:bgPr>
        <a:solidFill>
          <a:srgbClr val="FFFFFF"/>
        </a:solidFill>
      </p:bgPr>
    </p:bg>
    <p:spTree>
      <p:nvGrpSpPr>
        <p:cNvPr id="1" name=""/>
        <p:cNvGrpSpPr/>
        <p:nvPr/>
      </p:nvGrpSpPr>
      <p:grpSpPr>
        <a:xfrm>
          <a:off x="0" y="0"/>
          <a:ext cx="0" cy="0"/>
          <a:chOff x="0" y="0"/>
          <a:chExt cx="0" cy="0"/>
        </a:xfrm>
      </p:grpSpPr>
      <p:pic>
        <p:nvPicPr>
          <p:cNvPr id="234" name="Activity_red.jpg" descr="Activity_red.jpg"/>
          <p:cNvPicPr>
            <a:picLocks noChangeAspect="1"/>
          </p:cNvPicPr>
          <p:nvPr/>
        </p:nvPicPr>
        <p:blipFill>
          <a:blip r:embed="rId2">
            <a:extLst/>
          </a:blip>
          <a:srcRect l="67172" t="5189" r="95" b="35814"/>
          <a:stretch>
            <a:fillRect/>
          </a:stretch>
        </p:blipFill>
        <p:spPr>
          <a:xfrm>
            <a:off x="12148275" y="-835"/>
            <a:ext cx="12288687" cy="13845698"/>
          </a:xfrm>
          <a:prstGeom prst="rect">
            <a:avLst/>
          </a:prstGeom>
          <a:ln w="12700">
            <a:miter lim="400000"/>
          </a:ln>
        </p:spPr>
      </p:pic>
      <p:sp>
        <p:nvSpPr>
          <p:cNvPr id="235"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6"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7"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8" name="Rectangle"/>
          <p:cNvSpPr/>
          <p:nvPr>
            <p:ph type="body" idx="21"/>
          </p:nvPr>
        </p:nvSpPr>
        <p:spPr>
          <a:xfrm>
            <a:off x="-25400" y="-25400"/>
            <a:ext cx="12192003" cy="13766800"/>
          </a:xfrm>
          <a:prstGeom prst="rect">
            <a:avLst/>
          </a:prstGeom>
          <a:solidFill>
            <a:srgbClr val="FFFFFF"/>
          </a:solidFill>
        </p:spPr>
        <p:txBody>
          <a:bodyPr lIns="0" tIns="0" rIns="0" bIns="0">
            <a:noAutofit/>
          </a:bodyPr>
          <a:lstStyle/>
          <a:p>
            <a:pPr marL="0" indent="0" algn="ctr">
              <a:spcBef>
                <a:spcPts val="0"/>
              </a:spcBef>
              <a:buSzTx/>
              <a:buNone/>
              <a:defRPr sz="3200">
                <a:solidFill>
                  <a:srgbClr val="FFFFFF"/>
                </a:solidFill>
                <a:latin typeface="+mn-lt"/>
                <a:ea typeface="+mn-ea"/>
                <a:cs typeface="+mn-cs"/>
                <a:sym typeface="Helvetica Neue Medium"/>
              </a:defRPr>
            </a:pPr>
          </a:p>
        </p:txBody>
      </p:sp>
      <p:sp>
        <p:nvSpPr>
          <p:cNvPr id="239"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Enter a Phase</a:t>
            </a:r>
          </a:p>
        </p:txBody>
      </p:sp>
      <p:sp>
        <p:nvSpPr>
          <p:cNvPr id="240" name="Image"/>
          <p:cNvSpPr/>
          <p:nvPr>
            <p:ph type="pic" sz="half" idx="23"/>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41"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latin typeface="Helvetica"/>
                <a:ea typeface="Helvetica"/>
                <a:cs typeface="Helvetica"/>
                <a:sym typeface="Helvetica"/>
              </a:defRPr>
            </a:pPr>
            <a:r>
              <a:rPr b="1"/>
              <a:t>Example goal: </a:t>
            </a:r>
            <a:r>
              <a:t>Assign the new employee a work station.</a:t>
            </a:r>
          </a:p>
        </p:txBody>
      </p:sp>
      <p:sp>
        <p:nvSpPr>
          <p:cNvPr id="242"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43"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44"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a:t>
            </a:r>
            <a:r>
              <a:t> © 2018 IBM Corporation</a:t>
            </a:r>
          </a:p>
        </p:txBody>
      </p:sp>
      <p:sp>
        <p:nvSpPr>
          <p:cNvPr id="245"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246" name="Stakeholder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Stakeholder Map</a:t>
            </a:r>
          </a:p>
        </p:txBody>
      </p:sp>
      <p:sp>
        <p:nvSpPr>
          <p:cNvPr id="2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1">
    <p:bg>
      <p:bgPr>
        <a:solidFill>
          <a:srgbClr val="FFFFFF"/>
        </a:solidFill>
      </p:bgPr>
    </p:bg>
    <p:spTree>
      <p:nvGrpSpPr>
        <p:cNvPr id="1" name=""/>
        <p:cNvGrpSpPr/>
        <p:nvPr/>
      </p:nvGrpSpPr>
      <p:grpSpPr>
        <a:xfrm>
          <a:off x="0" y="0"/>
          <a:ext cx="0" cy="0"/>
          <a:chOff x="0" y="0"/>
          <a:chExt cx="0" cy="0"/>
        </a:xfrm>
      </p:grpSpPr>
      <p:sp>
        <p:nvSpPr>
          <p:cNvPr id="254" name="Activity_blue.jpg"/>
          <p:cNvSpPr/>
          <p:nvPr>
            <p:ph type="pic" idx="21"/>
          </p:nvPr>
        </p:nvSpPr>
        <p:spPr>
          <a:xfrm>
            <a:off x="-13299396" y="-2751183"/>
            <a:ext cx="37706279" cy="23571322"/>
          </a:xfrm>
          <a:prstGeom prst="rect">
            <a:avLst/>
          </a:prstGeom>
        </p:spPr>
        <p:txBody>
          <a:bodyPr lIns="91439" tIns="45719" rIns="91439" bIns="45719" anchor="t">
            <a:noAutofit/>
          </a:bodyPr>
          <a:lstStyle/>
          <a:p>
            <a:pPr/>
          </a:p>
        </p:txBody>
      </p:sp>
      <p:sp>
        <p:nvSpPr>
          <p:cNvPr id="255"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6"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7"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8"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9"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260" name="Image"/>
          <p:cNvSpPr/>
          <p:nvPr>
            <p:ph type="pic" sz="half" idx="23"/>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61" name="Example goal: Assign the new employee a work station."/>
          <p:cNvSpPr txBox="1"/>
          <p:nvPr>
            <p:ph type="body" sz="quarter" idx="24"/>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262" name="Choose a high level goal for your user to complete during the test."/>
          <p:cNvSpPr txBox="1"/>
          <p:nvPr>
            <p:ph type="body" sz="quarter" idx="25"/>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63"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64"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265"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266" name="Mapa de…"/>
          <p:cNvSpPr txBox="1"/>
          <p:nvPr/>
        </p:nvSpPr>
        <p:spPr>
          <a:xfrm>
            <a:off x="1251937" y="1182520"/>
            <a:ext cx="380203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500">
                <a:latin typeface="Helvetica"/>
                <a:ea typeface="Helvetica"/>
                <a:cs typeface="Helvetica"/>
                <a:sym typeface="Helvetica"/>
              </a:defRPr>
            </a:pPr>
            <a:r>
              <a:t>Mapa de </a:t>
            </a:r>
          </a:p>
          <a:p>
            <a:pPr algn="l">
              <a:defRPr sz="2500">
                <a:latin typeface="Helvetica"/>
                <a:ea typeface="Helvetica"/>
                <a:cs typeface="Helvetica"/>
                <a:sym typeface="Helvetica"/>
              </a:defRPr>
            </a:pPr>
            <a:r>
              <a:t>Stakeholders</a:t>
            </a:r>
          </a:p>
        </p:txBody>
      </p:sp>
      <p:sp>
        <p:nvSpPr>
          <p:cNvPr id="2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p:bg>
      <p:bgPr>
        <a:solidFill>
          <a:srgbClr val="FFFFFF"/>
        </a:solidFill>
      </p:bgPr>
    </p:bg>
    <p:spTree>
      <p:nvGrpSpPr>
        <p:cNvPr id="1" name=""/>
        <p:cNvGrpSpPr/>
        <p:nvPr/>
      </p:nvGrpSpPr>
      <p:grpSpPr>
        <a:xfrm>
          <a:off x="0" y="0"/>
          <a:ext cx="0" cy="0"/>
          <a:chOff x="0" y="0"/>
          <a:chExt cx="0" cy="0"/>
        </a:xfrm>
      </p:grpSpPr>
      <p:sp>
        <p:nvSpPr>
          <p:cNvPr id="274" name="© 2018 IBM Corporation    ||   IBM Studios"/>
          <p:cNvSpPr txBox="1"/>
          <p:nvPr/>
        </p:nvSpPr>
        <p:spPr>
          <a:xfrm>
            <a:off x="20282253" y="13164805"/>
            <a:ext cx="3440672"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400">
                <a:solidFill>
                  <a:srgbClr val="272727"/>
                </a:solidFill>
                <a:latin typeface="Helvetica"/>
                <a:ea typeface="Helvetica"/>
                <a:cs typeface="Helvetica"/>
                <a:sym typeface="Helvetica"/>
              </a:defRPr>
            </a:pPr>
            <a:r>
              <a:t>© 2018 IBM Corporation    ||   </a:t>
            </a:r>
            <a:r>
              <a:rPr b="1"/>
              <a:t>IBM</a:t>
            </a:r>
            <a:r>
              <a:t> Studios</a:t>
            </a:r>
          </a:p>
        </p:txBody>
      </p:sp>
      <p:sp>
        <p:nvSpPr>
          <p:cNvPr id="275"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76"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77"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78" name="Rectangle"/>
          <p:cNvSpPr/>
          <p:nvPr/>
        </p:nvSpPr>
        <p:spPr>
          <a:xfrm>
            <a:off x="-25400" y="-25400"/>
            <a:ext cx="12192003" cy="13766800"/>
          </a:xfrm>
          <a:prstGeom prst="rect">
            <a:avLst/>
          </a:prstGeom>
          <a:solidFill>
            <a:srgbClr val="171717"/>
          </a:solidFill>
          <a:ln w="12700">
            <a:miter lim="400000"/>
          </a:ln>
        </p:spPr>
        <p:txBody>
          <a:bodyPr lIns="0" tIns="0" rIns="0" bIns="0" anchor="ctr"/>
          <a:lstStyle/>
          <a:p>
            <a:pPr>
              <a:defRPr b="0" sz="3200">
                <a:latin typeface="+mn-lt"/>
                <a:ea typeface="+mn-ea"/>
                <a:cs typeface="+mn-cs"/>
                <a:sym typeface="Helvetica Neue Medium"/>
              </a:defRPr>
            </a:pPr>
          </a:p>
        </p:txBody>
      </p:sp>
      <p:sp>
        <p:nvSpPr>
          <p:cNvPr id="279" name="Enter a Phase"/>
          <p:cNvSpPr txBox="1"/>
          <p:nvPr>
            <p:ph type="body" sz="quarter" idx="21"/>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pic>
        <p:nvPicPr>
          <p:cNvPr id="280" name="etienne-girardet-360034-unsplash.jpeg" descr="etienne-girardet-360034-unsplash.jpeg"/>
          <p:cNvPicPr>
            <a:picLocks noChangeAspect="1"/>
          </p:cNvPicPr>
          <p:nvPr/>
        </p:nvPicPr>
        <p:blipFill>
          <a:blip r:embed="rId2">
            <a:extLst/>
          </a:blip>
          <a:srcRect l="38960" t="1825" r="2937" b="2775"/>
          <a:stretch>
            <a:fillRect/>
          </a:stretch>
        </p:blipFill>
        <p:spPr>
          <a:xfrm rot="21151100">
            <a:off x="11355606" y="-735368"/>
            <a:ext cx="13874150" cy="15186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80" y="0"/>
                </a:moveTo>
                <a:lnTo>
                  <a:pt x="0" y="19342"/>
                </a:lnTo>
                <a:lnTo>
                  <a:pt x="18820" y="21600"/>
                </a:lnTo>
                <a:lnTo>
                  <a:pt x="21600" y="2258"/>
                </a:lnTo>
                <a:lnTo>
                  <a:pt x="2780" y="0"/>
                </a:lnTo>
                <a:close/>
              </a:path>
            </a:pathLst>
          </a:custGeom>
          <a:ln w="12700">
            <a:miter lim="400000"/>
          </a:ln>
        </p:spPr>
      </p:pic>
      <p:sp>
        <p:nvSpPr>
          <p:cNvPr id="281" name="Rectangle"/>
          <p:cNvSpPr/>
          <p:nvPr/>
        </p:nvSpPr>
        <p:spPr>
          <a:xfrm>
            <a:off x="12175525" y="-537171"/>
            <a:ext cx="14826061" cy="14482664"/>
          </a:xfrm>
          <a:prstGeom prst="rect">
            <a:avLst/>
          </a:prstGeom>
          <a:solidFill>
            <a:srgbClr val="F6F0F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82" name="Image"/>
          <p:cNvSpPr/>
          <p:nvPr>
            <p:ph type="pic" sz="half" idx="22"/>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83"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284" name="Choose a high level goal for your user to complete during the test."/>
          <p:cNvSpPr txBox="1"/>
          <p:nvPr/>
        </p:nvSpPr>
        <p:spPr>
          <a:xfrm>
            <a:off x="1273513" y="3473779"/>
            <a:ext cx="854098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285"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286"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28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p:bg>
      <p:bgPr>
        <a:solidFill>
          <a:srgbClr val="FFFFFF"/>
        </a:solidFill>
      </p:bgPr>
    </p:bg>
    <p:spTree>
      <p:nvGrpSpPr>
        <p:cNvPr id="1" name=""/>
        <p:cNvGrpSpPr/>
        <p:nvPr/>
      </p:nvGrpSpPr>
      <p:grpSpPr>
        <a:xfrm>
          <a:off x="0" y="0"/>
          <a:ext cx="0" cy="0"/>
          <a:chOff x="0" y="0"/>
          <a:chExt cx="0" cy="0"/>
        </a:xfrm>
      </p:grpSpPr>
      <p:sp>
        <p:nvSpPr>
          <p:cNvPr id="295"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296"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97"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98"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99" name="Rectangle"/>
          <p:cNvSpPr/>
          <p:nvPr/>
        </p:nvSpPr>
        <p:spPr>
          <a:xfrm>
            <a:off x="-25400" y="-25400"/>
            <a:ext cx="12192003" cy="13766800"/>
          </a:xfrm>
          <a:prstGeom prst="rect">
            <a:avLst/>
          </a:prstGeom>
          <a:solidFill>
            <a:srgbClr val="171717"/>
          </a:solidFill>
          <a:ln w="12700">
            <a:miter lim="400000"/>
          </a:ln>
        </p:spPr>
        <p:txBody>
          <a:bodyPr lIns="0" tIns="0" rIns="0" bIns="0" anchor="ctr"/>
          <a:lstStyle/>
          <a:p>
            <a:pPr>
              <a:defRPr b="0" sz="3200">
                <a:latin typeface="+mn-lt"/>
                <a:ea typeface="+mn-ea"/>
                <a:cs typeface="+mn-cs"/>
                <a:sym typeface="Helvetica Neue Medium"/>
              </a:defRPr>
            </a:pPr>
          </a:p>
        </p:txBody>
      </p:sp>
      <p:sp>
        <p:nvSpPr>
          <p:cNvPr id="300"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301"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302" name="Choose a high level goal for your user to complete during the test."/>
          <p:cNvSpPr txBox="1"/>
          <p:nvPr/>
        </p:nvSpPr>
        <p:spPr>
          <a:xfrm>
            <a:off x="1273513" y="3473779"/>
            <a:ext cx="854098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303"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304"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30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p:bg>
      <p:bgPr>
        <a:solidFill>
          <a:srgbClr val="FFFFFF"/>
        </a:solidFill>
      </p:bgPr>
    </p:bg>
    <p:spTree>
      <p:nvGrpSpPr>
        <p:cNvPr id="1" name=""/>
        <p:cNvGrpSpPr/>
        <p:nvPr/>
      </p:nvGrpSpPr>
      <p:grpSpPr>
        <a:xfrm>
          <a:off x="0" y="0"/>
          <a:ext cx="0" cy="0"/>
          <a:chOff x="0" y="0"/>
          <a:chExt cx="0" cy="0"/>
        </a:xfrm>
      </p:grpSpPr>
      <p:sp>
        <p:nvSpPr>
          <p:cNvPr id="313"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314"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15"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16"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17"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18"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319"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latin typeface="Helvetica"/>
                <a:ea typeface="Helvetica"/>
                <a:cs typeface="Helvetica"/>
                <a:sym typeface="Helvetica"/>
              </a:defRPr>
            </a:pPr>
            <a:r>
              <a:rPr b="1"/>
              <a:t>Example goal: </a:t>
            </a:r>
            <a:r>
              <a:t>Assign the new employee a work station.</a:t>
            </a:r>
          </a:p>
        </p:txBody>
      </p:sp>
      <p:sp>
        <p:nvSpPr>
          <p:cNvPr id="320" name="Choose a high level goal for your user to complete during the test."/>
          <p:cNvSpPr txBox="1"/>
          <p:nvPr/>
        </p:nvSpPr>
        <p:spPr>
          <a:xfrm>
            <a:off x="1273513" y="3473779"/>
            <a:ext cx="854098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latin typeface="Helvetica"/>
                <a:ea typeface="Helvetica"/>
                <a:cs typeface="Helvetica"/>
                <a:sym typeface="Helvetica"/>
              </a:defRPr>
            </a:lvl1pPr>
          </a:lstStyle>
          <a:p>
            <a:pPr/>
            <a:r>
              <a:t>Choose a high level goal for your user to complete during the test.</a:t>
            </a:r>
          </a:p>
        </p:txBody>
      </p:sp>
      <p:sp>
        <p:nvSpPr>
          <p:cNvPr id="321"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22"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323"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324" name="Stakeholder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Stakeholder Map</a:t>
            </a:r>
          </a:p>
        </p:txBody>
      </p:sp>
      <p:sp>
        <p:nvSpPr>
          <p:cNvPr id="3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p:spTree>
      <p:nvGrpSpPr>
        <p:cNvPr id="1" name=""/>
        <p:cNvGrpSpPr/>
        <p:nvPr/>
      </p:nvGrpSpPr>
      <p:grpSpPr>
        <a:xfrm>
          <a:off x="0" y="0"/>
          <a:ext cx="0" cy="0"/>
          <a:chOff x="0" y="0"/>
          <a:chExt cx="0" cy="0"/>
        </a:xfrm>
      </p:grpSpPr>
      <p:sp>
        <p:nvSpPr>
          <p:cNvPr id="2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 </a:t>
            </a:r>
            <a:r>
              <a:t>© 2018 IBM Corporation</a:t>
            </a:r>
          </a:p>
        </p:txBody>
      </p:sp>
      <p:sp>
        <p:nvSpPr>
          <p:cNvPr id="26" name="Making…"/>
          <p:cNvSpPr txBox="1"/>
          <p:nvPr>
            <p:ph type="body" sz="quarter" idx="21"/>
          </p:nvPr>
        </p:nvSpPr>
        <p:spPr>
          <a:xfrm>
            <a:off x="1273344" y="7321877"/>
            <a:ext cx="3659127"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Making </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27"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28"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29" name="Triangle"/>
          <p:cNvSpPr/>
          <p:nvPr/>
        </p:nvSpPr>
        <p:spPr>
          <a:xfrm>
            <a:off x="11657934" y="-457059"/>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0" name="Triangle"/>
          <p:cNvSpPr/>
          <p:nvPr/>
        </p:nvSpPr>
        <p:spPr>
          <a:xfrm>
            <a:off x="10703862" y="-8432659"/>
            <a:ext cx="15802681"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1" name="Triangle"/>
          <p:cNvSpPr/>
          <p:nvPr/>
        </p:nvSpPr>
        <p:spPr>
          <a:xfrm>
            <a:off x="16534734" y="-2006286"/>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 Circle Crop">
    <p:bg>
      <p:bgPr>
        <a:solidFill>
          <a:srgbClr val="171717"/>
        </a:solidFill>
      </p:bgPr>
    </p:bg>
    <p:spTree>
      <p:nvGrpSpPr>
        <p:cNvPr id="1" name=""/>
        <p:cNvGrpSpPr/>
        <p:nvPr/>
      </p:nvGrpSpPr>
      <p:grpSpPr>
        <a:xfrm>
          <a:off x="0" y="0"/>
          <a:ext cx="0" cy="0"/>
          <a:chOff x="0" y="0"/>
          <a:chExt cx="0" cy="0"/>
        </a:xfrm>
      </p:grpSpPr>
      <p:sp>
        <p:nvSpPr>
          <p:cNvPr id="332" name="Choose a high level goal for your user to complete during the test."/>
          <p:cNvSpPr txBox="1"/>
          <p:nvPr>
            <p:ph type="body" sz="quarter" idx="21"/>
          </p:nvPr>
        </p:nvSpPr>
        <p:spPr>
          <a:xfrm>
            <a:off x="1273513" y="3473779"/>
            <a:ext cx="9419267" cy="2743201"/>
          </a:xfrm>
          <a:prstGeom prst="rect">
            <a:avLst/>
          </a:prstGeom>
        </p:spPr>
        <p:txBody>
          <a:bodyPr lIns="0" tIns="0" rIns="0" bIns="0" anchor="t">
            <a:spAutoFit/>
          </a:bodyPr>
          <a:lstStyle>
            <a:lvl1pPr marL="0" indent="0">
              <a:spcBef>
                <a:spcPts val="0"/>
              </a:spcBef>
              <a:buSzTx/>
              <a:buNone/>
              <a:defRPr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333" name="Enter a Phase"/>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334" name="Image"/>
          <p:cNvSpPr/>
          <p:nvPr>
            <p:ph type="pic" idx="23"/>
          </p:nvPr>
        </p:nvSpPr>
        <p:spPr>
          <a:xfrm>
            <a:off x="3055570" y="-915178"/>
            <a:ext cx="25411113" cy="16943766"/>
          </a:xfrm>
          <a:prstGeom prst="rect">
            <a:avLst/>
          </a:prstGeom>
        </p:spPr>
        <p:txBody>
          <a:bodyPr lIns="91439" tIns="45719" rIns="91439" bIns="45719" anchor="t">
            <a:noAutofit/>
          </a:bodyPr>
          <a:lstStyle/>
          <a:p>
            <a:pPr/>
          </a:p>
        </p:txBody>
      </p:sp>
      <p:sp>
        <p:nvSpPr>
          <p:cNvPr id="335"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336"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337"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338"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339"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340"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341"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342"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343"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344"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 Circle Crop copy">
    <p:bg>
      <p:bgPr>
        <a:solidFill>
          <a:srgbClr val="FFFFFF"/>
        </a:solidFill>
      </p:bgPr>
    </p:bg>
    <p:spTree>
      <p:nvGrpSpPr>
        <p:cNvPr id="1" name=""/>
        <p:cNvGrpSpPr/>
        <p:nvPr/>
      </p:nvGrpSpPr>
      <p:grpSpPr>
        <a:xfrm>
          <a:off x="0" y="0"/>
          <a:ext cx="0" cy="0"/>
          <a:chOff x="0" y="0"/>
          <a:chExt cx="0" cy="0"/>
        </a:xfrm>
      </p:grpSpPr>
      <p:sp>
        <p:nvSpPr>
          <p:cNvPr id="352" name="Choose a high level goal for your user to complete during the test."/>
          <p:cNvSpPr txBox="1"/>
          <p:nvPr>
            <p:ph type="body" sz="quarter" idx="21"/>
          </p:nvPr>
        </p:nvSpPr>
        <p:spPr>
          <a:xfrm>
            <a:off x="1273513" y="3473779"/>
            <a:ext cx="9419267"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353" name="Enter a Phase"/>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354" name="Image"/>
          <p:cNvSpPr/>
          <p:nvPr>
            <p:ph type="pic" idx="23"/>
          </p:nvPr>
        </p:nvSpPr>
        <p:spPr>
          <a:xfrm>
            <a:off x="3055570" y="-915178"/>
            <a:ext cx="25411113" cy="16943766"/>
          </a:xfrm>
          <a:prstGeom prst="rect">
            <a:avLst/>
          </a:prstGeom>
        </p:spPr>
        <p:txBody>
          <a:bodyPr lIns="91439" tIns="45719" rIns="91439" bIns="45719" anchor="t">
            <a:noAutofit/>
          </a:bodyPr>
          <a:lstStyle/>
          <a:p>
            <a:pPr/>
          </a:p>
        </p:txBody>
      </p:sp>
      <p:sp>
        <p:nvSpPr>
          <p:cNvPr id="355"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latin typeface="Helvetica"/>
                <a:ea typeface="Helvetica"/>
                <a:cs typeface="Helvetica"/>
                <a:sym typeface="Helvetica"/>
              </a:defRPr>
            </a:pPr>
            <a:r>
              <a:rPr b="1"/>
              <a:t>Example goal: </a:t>
            </a:r>
            <a:r>
              <a:t>Assign the new employee a work station.</a:t>
            </a:r>
          </a:p>
        </p:txBody>
      </p:sp>
      <p:sp>
        <p:nvSpPr>
          <p:cNvPr id="35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57"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358" name="Activity name"/>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Activity name</a:t>
            </a:r>
          </a:p>
        </p:txBody>
      </p:sp>
      <p:sp>
        <p:nvSpPr>
          <p:cNvPr id="359" name="Intro"/>
          <p:cNvSpPr txBox="1"/>
          <p:nvPr/>
        </p:nvSpPr>
        <p:spPr>
          <a:xfrm>
            <a:off x="6996983" y="11952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Intro</a:t>
            </a:r>
          </a:p>
        </p:txBody>
      </p:sp>
      <p:sp>
        <p:nvSpPr>
          <p:cNvPr id="360" name="Identify"/>
          <p:cNvSpPr txBox="1"/>
          <p:nvPr/>
        </p:nvSpPr>
        <p:spPr>
          <a:xfrm>
            <a:off x="8417715" y="11952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Identify</a:t>
            </a:r>
          </a:p>
        </p:txBody>
      </p:sp>
      <p:sp>
        <p:nvSpPr>
          <p:cNvPr id="361" name="Prepare"/>
          <p:cNvSpPr txBox="1"/>
          <p:nvPr/>
        </p:nvSpPr>
        <p:spPr>
          <a:xfrm>
            <a:off x="10168925" y="11952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Prepare</a:t>
            </a:r>
          </a:p>
        </p:txBody>
      </p:sp>
      <p:sp>
        <p:nvSpPr>
          <p:cNvPr id="362" name="Test"/>
          <p:cNvSpPr txBox="1"/>
          <p:nvPr/>
        </p:nvSpPr>
        <p:spPr>
          <a:xfrm>
            <a:off x="11954693" y="11952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Test</a:t>
            </a:r>
          </a:p>
        </p:txBody>
      </p:sp>
      <p:sp>
        <p:nvSpPr>
          <p:cNvPr id="363" name="Reflect"/>
          <p:cNvSpPr txBox="1"/>
          <p:nvPr/>
        </p:nvSpPr>
        <p:spPr>
          <a:xfrm>
            <a:off x="13203775" y="11952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Reflect</a:t>
            </a:r>
          </a:p>
        </p:txBody>
      </p:sp>
      <p:sp>
        <p:nvSpPr>
          <p:cNvPr id="364" name="Playback"/>
          <p:cNvSpPr txBox="1"/>
          <p:nvPr/>
        </p:nvSpPr>
        <p:spPr>
          <a:xfrm>
            <a:off x="14852905" y="11952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Playback</a:t>
            </a:r>
          </a:p>
        </p:txBody>
      </p:sp>
      <p:sp>
        <p:nvSpPr>
          <p:cNvPr id="36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3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 Image">
    <p:bg>
      <p:bgPr>
        <a:solidFill>
          <a:srgbClr val="FFFFFF"/>
        </a:solidFill>
      </p:bgPr>
    </p:bg>
    <p:spTree>
      <p:nvGrpSpPr>
        <p:cNvPr id="1" name=""/>
        <p:cNvGrpSpPr/>
        <p:nvPr/>
      </p:nvGrpSpPr>
      <p:grpSpPr>
        <a:xfrm>
          <a:off x="0" y="0"/>
          <a:ext cx="0" cy="0"/>
          <a:chOff x="0" y="0"/>
          <a:chExt cx="0" cy="0"/>
        </a:xfrm>
      </p:grpSpPr>
      <p:sp>
        <p:nvSpPr>
          <p:cNvPr id="373"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374" name="Experience Based Roadmap.gif"/>
          <p:cNvSpPr/>
          <p:nvPr>
            <p:ph type="media" idx="21"/>
          </p:nvPr>
        </p:nvSpPr>
        <p:spPr>
          <a:xfrm>
            <a:off x="-20330" y="-774707"/>
            <a:ext cx="24424660" cy="15265414"/>
          </a:xfrm>
          <a:prstGeom prst="rect">
            <a:avLst/>
          </a:prstGeom>
        </p:spPr>
        <p:txBody>
          <a:bodyPr lIns="91439" tIns="45719" rIns="91439" bIns="45719" anchor="t">
            <a:noAutofit/>
          </a:bodyPr>
          <a:lstStyle/>
          <a:p>
            <a:pPr/>
          </a:p>
        </p:txBody>
      </p:sp>
      <p:sp>
        <p:nvSpPr>
          <p:cNvPr id="3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ction type">
    <p:bg>
      <p:bgPr>
        <a:solidFill>
          <a:srgbClr val="FFFFFF"/>
        </a:solidFill>
      </p:bgPr>
    </p:bg>
    <p:spTree>
      <p:nvGrpSpPr>
        <p:cNvPr id="1" name=""/>
        <p:cNvGrpSpPr/>
        <p:nvPr/>
      </p:nvGrpSpPr>
      <p:grpSpPr>
        <a:xfrm>
          <a:off x="0" y="0"/>
          <a:ext cx="0" cy="0"/>
          <a:chOff x="0" y="0"/>
          <a:chExt cx="0" cy="0"/>
        </a:xfrm>
      </p:grpSpPr>
      <p:sp>
        <p:nvSpPr>
          <p:cNvPr id="382" name="Square"/>
          <p:cNvSpPr/>
          <p:nvPr/>
        </p:nvSpPr>
        <p:spPr>
          <a:xfrm rot="19800000">
            <a:off x="3280462" y="-2060008"/>
            <a:ext cx="17836016" cy="17836016"/>
          </a:xfrm>
          <a:prstGeom prst="rect">
            <a:avLst/>
          </a:prstGeom>
          <a:solidFill>
            <a:srgbClr val="252525">
              <a:alpha val="6276"/>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3" name="Ready, Set, Go!"/>
          <p:cNvSpPr txBox="1"/>
          <p:nvPr>
            <p:ph type="body" sz="quarter" idx="21"/>
          </p:nvPr>
        </p:nvSpPr>
        <p:spPr>
          <a:xfrm>
            <a:off x="6977633" y="5829300"/>
            <a:ext cx="10844809" cy="1930401"/>
          </a:xfrm>
          <a:prstGeom prst="rect">
            <a:avLst/>
          </a:prstGeom>
        </p:spPr>
        <p:txBody>
          <a:bodyPr wrap="none">
            <a:spAutoFit/>
          </a:bodyPr>
          <a:lstStyle>
            <a:lvl1pPr marL="0" indent="0">
              <a:spcBef>
                <a:spcPts val="0"/>
              </a:spcBef>
              <a:buSzTx/>
              <a:buNone/>
              <a:defRPr sz="12000">
                <a:solidFill>
                  <a:srgbClr val="5E5E5E"/>
                </a:solidFill>
                <a:latin typeface="Helvetica"/>
                <a:ea typeface="Helvetica"/>
                <a:cs typeface="Helvetica"/>
                <a:sym typeface="Helvetica"/>
              </a:defRPr>
            </a:lvl1pPr>
          </a:lstStyle>
          <a:p>
            <a:pPr/>
            <a:r>
              <a:t>Ready, Set, Go!</a:t>
            </a:r>
          </a:p>
        </p:txBody>
      </p:sp>
      <p:sp>
        <p:nvSpPr>
          <p:cNvPr id="384"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3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Black">
    <p:spTree>
      <p:nvGrpSpPr>
        <p:cNvPr id="1" name=""/>
        <p:cNvGrpSpPr/>
        <p:nvPr/>
      </p:nvGrpSpPr>
      <p:grpSpPr>
        <a:xfrm>
          <a:off x="0" y="0"/>
          <a:ext cx="0" cy="0"/>
          <a:chOff x="0" y="0"/>
          <a:chExt cx="0" cy="0"/>
        </a:xfrm>
      </p:grpSpPr>
      <p:sp>
        <p:nvSpPr>
          <p:cNvPr id="392"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400"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4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p:bg>
      <p:bgPr>
        <a:solidFill>
          <a:srgbClr val="FFFFFF"/>
        </a:solidFill>
      </p:bgPr>
    </p:bg>
    <p:spTree>
      <p:nvGrpSpPr>
        <p:cNvPr id="1" name=""/>
        <p:cNvGrpSpPr/>
        <p:nvPr/>
      </p:nvGrpSpPr>
      <p:grpSpPr>
        <a:xfrm>
          <a:off x="0" y="0"/>
          <a:ext cx="0" cy="0"/>
          <a:chOff x="0" y="0"/>
          <a:chExt cx="0" cy="0"/>
        </a:xfrm>
      </p:grpSpPr>
      <p:sp>
        <p:nvSpPr>
          <p:cNvPr id="408"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409"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0"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1"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2"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3"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414" name="Example goal: Assign the new employee a work station."/>
          <p:cNvSpPr txBox="1"/>
          <p:nvPr>
            <p:ph type="body" sz="quarter" idx="23"/>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415"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41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417" name="30 min"/>
          <p:cNvSpPr txBox="1"/>
          <p:nvPr>
            <p:ph type="body" sz="quarter" idx="25"/>
          </p:nvPr>
        </p:nvSpPr>
        <p:spPr>
          <a:xfrm>
            <a:off x="5958093" y="1277770"/>
            <a:ext cx="798266" cy="355601"/>
          </a:xfrm>
          <a:prstGeom prst="rect">
            <a:avLst/>
          </a:prstGeom>
        </p:spPr>
        <p:txBody>
          <a:bodyPr wrap="none">
            <a:spAutoFit/>
          </a:bodyPr>
          <a:lstStyle>
            <a:lvl1pPr marL="0" indent="0" algn="ctr">
              <a:spcBef>
                <a:spcPts val="0"/>
              </a:spcBef>
              <a:buSzTx/>
              <a:buNone/>
              <a:defRPr b="1" sz="1700">
                <a:latin typeface="Helvetica"/>
                <a:ea typeface="Helvetica"/>
                <a:cs typeface="Helvetica"/>
                <a:sym typeface="Helvetica"/>
              </a:defRPr>
            </a:lvl1pPr>
          </a:lstStyle>
          <a:p>
            <a:pPr/>
            <a:r>
              <a:t>30 min</a:t>
            </a:r>
          </a:p>
        </p:txBody>
      </p:sp>
      <p:sp>
        <p:nvSpPr>
          <p:cNvPr id="418" name="Activity name"/>
          <p:cNvSpPr txBox="1"/>
          <p:nvPr>
            <p:ph type="body" sz="quarter" idx="26"/>
          </p:nvPr>
        </p:nvSpPr>
        <p:spPr>
          <a:xfrm>
            <a:off x="1251937" y="1195220"/>
            <a:ext cx="3802036" cy="482601"/>
          </a:xfrm>
          <a:prstGeom prst="rect">
            <a:avLst/>
          </a:prstGeom>
        </p:spPr>
        <p:txBody>
          <a:bodyPr anchor="t">
            <a:spAutoFit/>
          </a:bodyPr>
          <a:lstStyle>
            <a:lvl1pPr marL="0" indent="0">
              <a:spcBef>
                <a:spcPts val="0"/>
              </a:spcBef>
              <a:buSzTx/>
              <a:buNone/>
              <a:defRPr b="1" sz="2500">
                <a:latin typeface="Helvetica"/>
                <a:ea typeface="Helvetica"/>
                <a:cs typeface="Helvetica"/>
                <a:sym typeface="Helvetica"/>
              </a:defRPr>
            </a:lvl1pPr>
          </a:lstStyle>
          <a:p>
            <a:pPr/>
            <a:r>
              <a:t>Activity name</a:t>
            </a:r>
          </a:p>
        </p:txBody>
      </p:sp>
      <p:sp>
        <p:nvSpPr>
          <p:cNvPr id="419"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4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2">
    <p:bg>
      <p:bgPr>
        <a:solidFill>
          <a:srgbClr val="F3F3F3"/>
        </a:solidFill>
      </p:bgPr>
    </p:bg>
    <p:spTree>
      <p:nvGrpSpPr>
        <p:cNvPr id="1" name=""/>
        <p:cNvGrpSpPr/>
        <p:nvPr/>
      </p:nvGrpSpPr>
      <p:grpSpPr>
        <a:xfrm>
          <a:off x="0" y="0"/>
          <a:ext cx="0" cy="0"/>
          <a:chOff x="0" y="0"/>
          <a:chExt cx="0" cy="0"/>
        </a:xfrm>
      </p:grpSpPr>
      <p:sp>
        <p:nvSpPr>
          <p:cNvPr id="427"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8"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9"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30" name="DSC09902.jpeg"/>
          <p:cNvSpPr/>
          <p:nvPr>
            <p:ph type="pic" idx="21"/>
          </p:nvPr>
        </p:nvSpPr>
        <p:spPr>
          <a:xfrm>
            <a:off x="8006210" y="-62568"/>
            <a:ext cx="20750978" cy="13840942"/>
          </a:xfrm>
          <a:prstGeom prst="rect">
            <a:avLst/>
          </a:prstGeom>
        </p:spPr>
        <p:txBody>
          <a:bodyPr lIns="91439" tIns="45719" rIns="91439" bIns="45719" anchor="t">
            <a:noAutofit/>
          </a:bodyPr>
          <a:lstStyle/>
          <a:p>
            <a:pPr/>
          </a:p>
        </p:txBody>
      </p:sp>
      <p:sp>
        <p:nvSpPr>
          <p:cNvPr id="431" name="Square"/>
          <p:cNvSpPr/>
          <p:nvPr>
            <p:ph type="body" idx="22"/>
          </p:nvPr>
        </p:nvSpPr>
        <p:spPr>
          <a:xfrm rot="20598120">
            <a:off x="-5519471" y="-522463"/>
            <a:ext cx="15578072" cy="15578072"/>
          </a:xfrm>
          <a:prstGeom prst="rect">
            <a:avLst/>
          </a:prstGeom>
          <a:solidFill>
            <a:srgbClr val="FFFFFF"/>
          </a:solidFill>
          <a:effectLst>
            <a:outerShdw sx="100000" sy="100000" kx="0" ky="0" algn="b" rotWithShape="0" blurRad="317500" dist="25400" dir="5400000">
              <a:srgbClr val="000000">
                <a:alpha val="11250"/>
              </a:srgbClr>
            </a:outerShdw>
          </a:effectLst>
        </p:spPr>
        <p:txBody>
          <a:bodyPr lIns="0" tIns="0" rIns="0" bIns="0">
            <a:noAutofit/>
          </a:bodyPr>
          <a:lstStyle/>
          <a:p>
            <a:pPr marL="0" indent="0" algn="ctr">
              <a:spcBef>
                <a:spcPts val="0"/>
              </a:spcBef>
              <a:buSzTx/>
              <a:buNone/>
              <a:defRPr sz="3200">
                <a:latin typeface="+mn-lt"/>
                <a:ea typeface="+mn-ea"/>
                <a:cs typeface="+mn-cs"/>
                <a:sym typeface="Helvetica Neue Medium"/>
              </a:defRPr>
            </a:pPr>
          </a:p>
        </p:txBody>
      </p:sp>
      <p:sp>
        <p:nvSpPr>
          <p:cNvPr id="432" name="60 min"/>
          <p:cNvSpPr txBox="1"/>
          <p:nvPr>
            <p:ph type="body" sz="quarter" idx="23"/>
          </p:nvPr>
        </p:nvSpPr>
        <p:spPr>
          <a:xfrm>
            <a:off x="5424693" y="1277770"/>
            <a:ext cx="798266" cy="355601"/>
          </a:xfrm>
          <a:prstGeom prst="rect">
            <a:avLst/>
          </a:prstGeom>
        </p:spPr>
        <p:txBody>
          <a:bodyPr wrap="none">
            <a:spAutoFit/>
          </a:bodyPr>
          <a:lstStyle>
            <a:lvl1pPr marL="0" indent="0" algn="ctr">
              <a:spcBef>
                <a:spcPts val="0"/>
              </a:spcBef>
              <a:buSzTx/>
              <a:buNone/>
              <a:defRPr b="1" sz="1700">
                <a:latin typeface="Helvetica"/>
                <a:ea typeface="Helvetica"/>
                <a:cs typeface="Helvetica"/>
                <a:sym typeface="Helvetica"/>
              </a:defRPr>
            </a:lvl1pPr>
          </a:lstStyle>
          <a:p>
            <a:pPr/>
            <a:r>
              <a:t>60 min</a:t>
            </a:r>
          </a:p>
        </p:txBody>
      </p:sp>
      <p:sp>
        <p:nvSpPr>
          <p:cNvPr id="433" name="Cognitive Walkthrough"/>
          <p:cNvSpPr txBox="1"/>
          <p:nvPr>
            <p:ph type="body" sz="quarter" idx="24"/>
          </p:nvPr>
        </p:nvSpPr>
        <p:spPr>
          <a:xfrm>
            <a:off x="1251937" y="1195220"/>
            <a:ext cx="3802036" cy="482601"/>
          </a:xfrm>
          <a:prstGeom prst="rect">
            <a:avLst/>
          </a:prstGeom>
        </p:spPr>
        <p:txBody>
          <a:bodyPr anchor="t">
            <a:spAutoFit/>
          </a:bodyPr>
          <a:lstStyle>
            <a:lvl1pPr marL="0" indent="0">
              <a:spcBef>
                <a:spcPts val="0"/>
              </a:spcBef>
              <a:buSzTx/>
              <a:buNone/>
              <a:defRPr b="1" sz="2500">
                <a:latin typeface="Helvetica"/>
                <a:ea typeface="Helvetica"/>
                <a:cs typeface="Helvetica"/>
                <a:sym typeface="Helvetica"/>
              </a:defRPr>
            </a:lvl1pPr>
          </a:lstStyle>
          <a:p>
            <a:pPr/>
            <a:r>
              <a:t>Cognitive Walkthrough</a:t>
            </a:r>
          </a:p>
        </p:txBody>
      </p:sp>
      <p:sp>
        <p:nvSpPr>
          <p:cNvPr id="434" name="Example goal: Assign a workstation to a new employee."/>
          <p:cNvSpPr txBox="1"/>
          <p:nvPr>
            <p:ph type="body" sz="quarter" idx="25"/>
          </p:nvPr>
        </p:nvSpPr>
        <p:spPr>
          <a:xfrm>
            <a:off x="1421117" y="9489778"/>
            <a:ext cx="6331892"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a workstation to a new employee.</a:t>
            </a:r>
          </a:p>
        </p:txBody>
      </p:sp>
      <p:sp>
        <p:nvSpPr>
          <p:cNvPr id="435" name="Test with users"/>
          <p:cNvSpPr txBox="1"/>
          <p:nvPr>
            <p:ph type="body" sz="quarter" idx="26"/>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Test with users</a:t>
            </a:r>
          </a:p>
        </p:txBody>
      </p:sp>
      <p:sp>
        <p:nvSpPr>
          <p:cNvPr id="436" name="Do not demonstrate how to use the prototype to successfully complete the goal."/>
          <p:cNvSpPr txBox="1"/>
          <p:nvPr>
            <p:ph type="body" sz="quarter" idx="27"/>
          </p:nvPr>
        </p:nvSpPr>
        <p:spPr>
          <a:xfrm>
            <a:off x="1273513" y="3473779"/>
            <a:ext cx="8287825" cy="45720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Do not demonstrate how to use the prototype to successfully complete the goal.</a:t>
            </a:r>
          </a:p>
        </p:txBody>
      </p:sp>
      <p:sp>
        <p:nvSpPr>
          <p:cNvPr id="437" name="Enterprise Design Thinking Toolkit • August 23, 2018 • © 2018 IBM Corporation"/>
          <p:cNvSpPr txBox="1"/>
          <p:nvPr>
            <p:ph type="body" sz="quarter" idx="28"/>
          </p:nvPr>
        </p:nvSpPr>
        <p:spPr>
          <a:xfrm>
            <a:off x="1274233" y="12856633"/>
            <a:ext cx="6221723" cy="215901"/>
          </a:xfrm>
          <a:prstGeom prst="rect">
            <a:avLst/>
          </a:prstGeom>
        </p:spPr>
        <p:txBody>
          <a:bodyPr wrap="none" lIns="0" tIns="0" rIns="0" bIns="0" anchor="t">
            <a:spAutoFit/>
          </a:bodyPr>
          <a:lstStyle>
            <a:lvl1pPr marL="0" indent="0">
              <a:spcBef>
                <a:spcPts val="0"/>
              </a:spcBef>
              <a:buSzTx/>
              <a:buNone/>
              <a:defRPr sz="1400">
                <a:latin typeface="Helvetica"/>
                <a:ea typeface="Helvetica"/>
                <a:cs typeface="Helvetica"/>
                <a:sym typeface="Helvetica"/>
              </a:defRPr>
            </a:lvl1pPr>
          </a:lstStyle>
          <a:p>
            <a:pPr/>
            <a:r>
              <a:t>Enterprise Design Thinking Toolkit • August 23, 2018 • © 2018 IBM Corporation</a:t>
            </a:r>
          </a:p>
        </p:txBody>
      </p:sp>
      <p:sp>
        <p:nvSpPr>
          <p:cNvPr id="4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copy">
    <p:bg>
      <p:bgPr>
        <a:solidFill>
          <a:srgbClr val="F3F3F3"/>
        </a:solidFill>
      </p:bgPr>
    </p:bg>
    <p:spTree>
      <p:nvGrpSpPr>
        <p:cNvPr id="1" name=""/>
        <p:cNvGrpSpPr/>
        <p:nvPr/>
      </p:nvGrpSpPr>
      <p:grpSpPr>
        <a:xfrm>
          <a:off x="0" y="0"/>
          <a:ext cx="0" cy="0"/>
          <a:chOff x="0" y="0"/>
          <a:chExt cx="0" cy="0"/>
        </a:xfrm>
      </p:grpSpPr>
      <p:sp>
        <p:nvSpPr>
          <p:cNvPr id="445"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46" name="30 min"/>
          <p:cNvSpPr txBox="1"/>
          <p:nvPr>
            <p:ph type="body" sz="quarter" idx="21"/>
          </p:nvPr>
        </p:nvSpPr>
        <p:spPr>
          <a:xfrm>
            <a:off x="5018293" y="1277770"/>
            <a:ext cx="798266" cy="355601"/>
          </a:xfrm>
          <a:prstGeom prst="rect">
            <a:avLst/>
          </a:prstGeom>
        </p:spPr>
        <p:txBody>
          <a:bodyPr wrap="none">
            <a:spAutoFit/>
          </a:bodyPr>
          <a:lstStyle>
            <a:lvl1pPr marL="0" indent="0" algn="ctr">
              <a:spcBef>
                <a:spcPts val="0"/>
              </a:spcBef>
              <a:buSzTx/>
              <a:buNone/>
              <a:defRPr b="1" sz="1700">
                <a:latin typeface="Helvetica"/>
                <a:ea typeface="Helvetica"/>
                <a:cs typeface="Helvetica"/>
                <a:sym typeface="Helvetica"/>
              </a:defRPr>
            </a:lvl1pPr>
          </a:lstStyle>
          <a:p>
            <a:pPr/>
            <a:r>
              <a:t>30 min</a:t>
            </a:r>
          </a:p>
        </p:txBody>
      </p:sp>
      <p:sp>
        <p:nvSpPr>
          <p:cNvPr id="447" name="Activity name"/>
          <p:cNvSpPr txBox="1"/>
          <p:nvPr>
            <p:ph type="body" sz="quarter" idx="22"/>
          </p:nvPr>
        </p:nvSpPr>
        <p:spPr>
          <a:xfrm>
            <a:off x="1251937" y="1195220"/>
            <a:ext cx="3802036" cy="482601"/>
          </a:xfrm>
          <a:prstGeom prst="rect">
            <a:avLst/>
          </a:prstGeom>
        </p:spPr>
        <p:txBody>
          <a:bodyPr anchor="t">
            <a:spAutoFit/>
          </a:bodyPr>
          <a:lstStyle>
            <a:lvl1pPr marL="0" indent="0">
              <a:spcBef>
                <a:spcPts val="0"/>
              </a:spcBef>
              <a:buSzTx/>
              <a:buNone/>
              <a:defRPr b="1" sz="2500">
                <a:latin typeface="Helvetica"/>
                <a:ea typeface="Helvetica"/>
                <a:cs typeface="Helvetica"/>
                <a:sym typeface="Helvetica"/>
              </a:defRPr>
            </a:lvl1pPr>
          </a:lstStyle>
          <a:p>
            <a:pPr/>
            <a:r>
              <a:t>Activity name</a:t>
            </a:r>
          </a:p>
        </p:txBody>
      </p:sp>
      <p:sp>
        <p:nvSpPr>
          <p:cNvPr id="448" name="We suggest 30 minutes for this activity.…"/>
          <p:cNvSpPr txBox="1"/>
          <p:nvPr>
            <p:ph type="body" sz="quarter" idx="23"/>
          </p:nvPr>
        </p:nvSpPr>
        <p:spPr>
          <a:xfrm>
            <a:off x="1273513" y="3473779"/>
            <a:ext cx="11580218" cy="2463801"/>
          </a:xfrm>
          <a:prstGeom prst="rect">
            <a:avLst/>
          </a:prstGeom>
        </p:spPr>
        <p:txBody>
          <a:bodyPr wrap="none" lIns="0" tIns="0" rIns="0" bIns="0" anchor="t">
            <a:spAutoFit/>
          </a:bodyPr>
          <a:lstStyle/>
          <a:p>
            <a:pPr marL="0" indent="0">
              <a:spcBef>
                <a:spcPts val="0"/>
              </a:spcBef>
              <a:buSzTx/>
              <a:buNone/>
              <a:defRPr sz="5100">
                <a:latin typeface="Helvetica"/>
                <a:ea typeface="Helvetica"/>
                <a:cs typeface="Helvetica"/>
                <a:sym typeface="Helvetica"/>
              </a:defRPr>
            </a:pPr>
            <a:r>
              <a:t>We suggest </a:t>
            </a:r>
            <a:r>
              <a:rPr b="1"/>
              <a:t>30 minutes</a:t>
            </a:r>
            <a:r>
              <a:t> for this activity. </a:t>
            </a:r>
          </a:p>
          <a:p>
            <a:pPr marL="0" indent="0">
              <a:spcBef>
                <a:spcPts val="0"/>
              </a:spcBef>
              <a:buSzTx/>
              <a:buNone/>
              <a:defRPr sz="5100">
                <a:latin typeface="Helvetica"/>
                <a:ea typeface="Helvetica"/>
                <a:cs typeface="Helvetica"/>
                <a:sym typeface="Helvetica"/>
              </a:defRPr>
            </a:pPr>
            <a:r>
              <a:t>How much time you spend is up to you!</a:t>
            </a:r>
          </a:p>
        </p:txBody>
      </p:sp>
      <p:sp>
        <p:nvSpPr>
          <p:cNvPr id="449" name="Introduction"/>
          <p:cNvSpPr txBox="1"/>
          <p:nvPr>
            <p:ph type="body" sz="quarter" idx="24"/>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Introduction</a:t>
            </a:r>
          </a:p>
        </p:txBody>
      </p:sp>
      <p:sp>
        <p:nvSpPr>
          <p:cNvPr id="450" name="Write before you talk. Write or sketch lots of your ideas on sticky notes before talking about them.  During discussions, capture the main points on sticky notes and post to the wall.…"/>
          <p:cNvSpPr txBox="1"/>
          <p:nvPr>
            <p:ph type="body" sz="quarter" idx="25"/>
          </p:nvPr>
        </p:nvSpPr>
        <p:spPr>
          <a:xfrm>
            <a:off x="1397603" y="5777437"/>
            <a:ext cx="8756337" cy="45720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Write before you talk. </a:t>
            </a:r>
            <a:r>
              <a:t>Write or sketch lots of your ideas on sticky notes </a:t>
            </a:r>
            <a:r>
              <a:rPr i="1"/>
              <a:t>before</a:t>
            </a:r>
            <a:r>
              <a:t> talking about them. </a:t>
            </a:r>
            <a:br/>
            <a:r>
              <a:t>During discussions, capture the main points on sticky notes and post to the wall.</a:t>
            </a:r>
          </a:p>
          <a:p>
            <a:pPr lvl="1" marL="330200" marR="55562" indent="-330200" defTabSz="1244600">
              <a:spcBef>
                <a:spcPts val="0"/>
              </a:spcBef>
              <a:buClr>
                <a:schemeClr val="accent1"/>
              </a:buClr>
              <a:buSzPct val="100000"/>
              <a:defRPr spc="-59" sz="3000">
                <a:uFill>
                  <a:solidFill>
                    <a:srgbClr val="424242"/>
                  </a:solidFill>
                </a:uFill>
                <a:latin typeface="Helvetica"/>
                <a:ea typeface="Helvetica"/>
                <a:cs typeface="Helvetica"/>
                <a:sym typeface="Helvetica"/>
              </a:defRPr>
            </a:pPr>
            <a:r>
              <a:rPr b="1"/>
              <a:t>There are no bad ideas. </a:t>
            </a:r>
            <a:r>
              <a:t>Start big—diverge to get everyone’s ideas out there. Remix to discuss, cluster, and seek patterns. Then converge to determine the strongest ideas.</a:t>
            </a:r>
          </a:p>
          <a:p>
            <a:pPr lvl="1" marL="330200" marR="55562" indent="-330200" defTabSz="1244600">
              <a:spcBef>
                <a:spcPts val="0"/>
              </a:spcBef>
              <a:buClr>
                <a:schemeClr val="accent1"/>
              </a:buClr>
              <a:buSzPct val="100000"/>
              <a:defRPr spc="-59" sz="3000">
                <a:uFill>
                  <a:solidFill>
                    <a:srgbClr val="424242"/>
                  </a:solidFill>
                </a:uFill>
                <a:latin typeface="Helvetica"/>
                <a:ea typeface="Helvetica"/>
                <a:cs typeface="Helvetica"/>
                <a:sym typeface="Helvetica"/>
              </a:defRPr>
            </a:pPr>
            <a:r>
              <a:rPr b="1"/>
              <a:t>Stay focused on your users. </a:t>
            </a:r>
            <a:r>
              <a:t>Tell stories about users to keep them at the center of your attention. </a:t>
            </a:r>
          </a:p>
        </p:txBody>
      </p:sp>
      <p:sp>
        <p:nvSpPr>
          <p:cNvPr id="451" name="Everyone participates. Everyone has a Sharpie, everyone has a pad of sticky notes.…"/>
          <p:cNvSpPr txBox="1"/>
          <p:nvPr>
            <p:ph type="body" sz="quarter" idx="26"/>
          </p:nvPr>
        </p:nvSpPr>
        <p:spPr>
          <a:xfrm>
            <a:off x="11364639" y="5777437"/>
            <a:ext cx="9175405" cy="48768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Everyone participates. </a:t>
            </a:r>
            <a:r>
              <a:t>Everyone has a Sharpie, everyone has a pad of sticky notes.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Stay engaged. </a:t>
            </a:r>
            <a:r>
              <a:t>Avoid side conversations. Use a parking lot to capture issues that are off-topic.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Start on time, stay on time. </a:t>
            </a:r>
            <a:r>
              <a:t>To meet our goals, we need to watch the clock and stick to the plan.</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Yes, and… </a:t>
            </a:r>
            <a:r>
              <a:t>It’s easy to play the devil’s advocate. Instead of dismissing the ideas that your teammates suggest, push yourself to build on them. </a:t>
            </a:r>
          </a:p>
        </p:txBody>
      </p:sp>
      <p:sp>
        <p:nvSpPr>
          <p:cNvPr id="452"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4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p:spTree>
      <p:nvGrpSpPr>
        <p:cNvPr id="1" name=""/>
        <p:cNvGrpSpPr/>
        <p:nvPr/>
      </p:nvGrpSpPr>
      <p:grpSpPr>
        <a:xfrm>
          <a:off x="0" y="0"/>
          <a:ext cx="0" cy="0"/>
          <a:chOff x="0" y="0"/>
          <a:chExt cx="0" cy="0"/>
        </a:xfrm>
      </p:grpSpPr>
      <p:sp>
        <p:nvSpPr>
          <p:cNvPr id="39"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40" name="Reflective…"/>
          <p:cNvSpPr txBox="1"/>
          <p:nvPr>
            <p:ph type="body" sz="quarter" idx="21"/>
          </p:nvPr>
        </p:nvSpPr>
        <p:spPr>
          <a:xfrm>
            <a:off x="1273344" y="7321877"/>
            <a:ext cx="4874433"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Reflective </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41"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42" name="Square"/>
          <p:cNvSpPr/>
          <p:nvPr/>
        </p:nvSpPr>
        <p:spPr>
          <a:xfrm rot="21598394">
            <a:off x="15169495" y="-546278"/>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3" name="Square"/>
          <p:cNvSpPr/>
          <p:nvPr/>
        </p:nvSpPr>
        <p:spPr>
          <a:xfrm rot="19796265">
            <a:off x="14341941" y="-972124"/>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4" name="Square"/>
          <p:cNvSpPr/>
          <p:nvPr/>
        </p:nvSpPr>
        <p:spPr>
          <a:xfrm rot="1798779">
            <a:off x="15169495" y="-239305"/>
            <a:ext cx="15011756" cy="15011756"/>
          </a:xfrm>
          <a:prstGeom prst="rect">
            <a:avLst/>
          </a:prstGeom>
          <a:solidFill>
            <a:schemeClr val="accent1">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5"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servation Title copy">
    <p:bg>
      <p:bgPr>
        <a:solidFill>
          <a:srgbClr val="FFFFFF"/>
        </a:solidFill>
      </p:bgPr>
    </p:bg>
    <p:spTree>
      <p:nvGrpSpPr>
        <p:cNvPr id="1" name=""/>
        <p:cNvGrpSpPr/>
        <p:nvPr/>
      </p:nvGrpSpPr>
      <p:grpSpPr>
        <a:xfrm>
          <a:off x="0" y="0"/>
          <a:ext cx="0" cy="0"/>
          <a:chOff x="0" y="0"/>
          <a:chExt cx="0" cy="0"/>
        </a:xfrm>
      </p:grpSpPr>
      <p:sp>
        <p:nvSpPr>
          <p:cNvPr id="53" name="Observation…"/>
          <p:cNvSpPr txBox="1"/>
          <p:nvPr>
            <p:ph type="body" sz="quarter" idx="21"/>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Observation</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54"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55" name="Circle"/>
          <p:cNvSpPr/>
          <p:nvPr/>
        </p:nvSpPr>
        <p:spPr>
          <a:xfrm>
            <a:off x="12260298" y="-5529527"/>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6" name="Circle"/>
          <p:cNvSpPr/>
          <p:nvPr/>
        </p:nvSpPr>
        <p:spPr>
          <a:xfrm>
            <a:off x="19397698" y="-1028295"/>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7" name="Circle"/>
          <p:cNvSpPr/>
          <p:nvPr/>
        </p:nvSpPr>
        <p:spPr>
          <a:xfrm>
            <a:off x="12260298" y="5084638"/>
            <a:ext cx="15772590" cy="15772591"/>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8"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 </a:t>
            </a:r>
            <a:r>
              <a:t>August 23, 2018</a:t>
            </a:r>
            <a:r>
              <a:rPr>
                <a:solidFill>
                  <a:schemeClr val="accent4">
                    <a:hueOff val="-461056"/>
                    <a:satOff val="4338"/>
                    <a:lumOff val="-10225"/>
                  </a:schemeClr>
                </a:solidFill>
              </a:rPr>
              <a:t> • </a:t>
            </a:r>
            <a:r>
              <a:t>© 2018 IBM Corporation</a:t>
            </a:r>
          </a:p>
        </p:txBody>
      </p:sp>
      <p:pic>
        <p:nvPicPr>
          <p:cNvPr id="59" name="Image" descr="Image"/>
          <p:cNvPicPr>
            <a:picLocks noChangeAspect="1"/>
          </p:cNvPicPr>
          <p:nvPr/>
        </p:nvPicPr>
        <p:blipFill>
          <a:blip r:embed="rId2">
            <a:extLst/>
          </a:blip>
          <a:stretch>
            <a:fillRect/>
          </a:stretch>
        </p:blipFill>
        <p:spPr>
          <a:xfrm>
            <a:off x="1329918" y="745196"/>
            <a:ext cx="1811510" cy="1512464"/>
          </a:xfrm>
          <a:prstGeom prst="rect">
            <a:avLst/>
          </a:prstGeom>
          <a:ln w="12700">
            <a:miter lim="400000"/>
          </a:ln>
        </p:spPr>
      </p:pic>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1">
    <p:bg>
      <p:bgPr>
        <a:solidFill>
          <a:srgbClr val="FFFFFF"/>
        </a:solidFill>
      </p:bgPr>
    </p:bg>
    <p:spTree>
      <p:nvGrpSpPr>
        <p:cNvPr id="1" name=""/>
        <p:cNvGrpSpPr/>
        <p:nvPr/>
      </p:nvGrpSpPr>
      <p:grpSpPr>
        <a:xfrm>
          <a:off x="0" y="0"/>
          <a:ext cx="0" cy="0"/>
          <a:chOff x="0" y="0"/>
          <a:chExt cx="0" cy="0"/>
        </a:xfrm>
      </p:grpSpPr>
      <p:sp>
        <p:nvSpPr>
          <p:cNvPr id="6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a:t>
            </a:r>
            <a:r>
              <a:t> © 2018 IBM Corporation</a:t>
            </a:r>
          </a:p>
        </p:txBody>
      </p:sp>
      <p:sp>
        <p:nvSpPr>
          <p:cNvPr id="68" name="Making…"/>
          <p:cNvSpPr txBox="1"/>
          <p:nvPr>
            <p:ph type="body" sz="quarter" idx="21"/>
          </p:nvPr>
        </p:nvSpPr>
        <p:spPr>
          <a:xfrm>
            <a:off x="1273344" y="7321877"/>
            <a:ext cx="3659127"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Making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69"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70" name="Triangle"/>
          <p:cNvSpPr/>
          <p:nvPr/>
        </p:nvSpPr>
        <p:spPr>
          <a:xfrm>
            <a:off x="11657934" y="-457059"/>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71" name="Triangle"/>
          <p:cNvSpPr/>
          <p:nvPr/>
        </p:nvSpPr>
        <p:spPr>
          <a:xfrm>
            <a:off x="10703862" y="-8432659"/>
            <a:ext cx="15802681"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72" name="Triangle"/>
          <p:cNvSpPr/>
          <p:nvPr/>
        </p:nvSpPr>
        <p:spPr>
          <a:xfrm>
            <a:off x="16534734" y="-2006286"/>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pic>
        <p:nvPicPr>
          <p:cNvPr id="73" name="Image" descr="Image"/>
          <p:cNvPicPr>
            <a:picLocks noChangeAspect="1"/>
          </p:cNvPicPr>
          <p:nvPr/>
        </p:nvPicPr>
        <p:blipFill>
          <a:blip r:embed="rId2">
            <a:extLst/>
          </a:blip>
          <a:stretch>
            <a:fillRect/>
          </a:stretch>
        </p:blipFill>
        <p:spPr>
          <a:xfrm>
            <a:off x="1329918" y="745196"/>
            <a:ext cx="1811510" cy="1512464"/>
          </a:xfrm>
          <a:prstGeom prst="rect">
            <a:avLst/>
          </a:prstGeom>
          <a:ln w="12700">
            <a:miter lim="400000"/>
          </a:ln>
        </p:spPr>
      </p:pic>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2">
    <p:bg>
      <p:bgPr>
        <a:solidFill>
          <a:srgbClr val="FFFFFF"/>
        </a:solidFill>
      </p:bgPr>
    </p:bg>
    <p:spTree>
      <p:nvGrpSpPr>
        <p:cNvPr id="1" name=""/>
        <p:cNvGrpSpPr/>
        <p:nvPr/>
      </p:nvGrpSpPr>
      <p:grpSpPr>
        <a:xfrm>
          <a:off x="0" y="0"/>
          <a:ext cx="0" cy="0"/>
          <a:chOff x="0" y="0"/>
          <a:chExt cx="0" cy="0"/>
        </a:xfrm>
      </p:grpSpPr>
      <p:sp>
        <p:nvSpPr>
          <p:cNvPr id="81" name="Reflective…"/>
          <p:cNvSpPr txBox="1"/>
          <p:nvPr>
            <p:ph type="body" sz="quarter" idx="21"/>
          </p:nvPr>
        </p:nvSpPr>
        <p:spPr>
          <a:xfrm>
            <a:off x="1273344" y="7321877"/>
            <a:ext cx="4874433"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Reflective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82"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83" name="Square"/>
          <p:cNvSpPr/>
          <p:nvPr/>
        </p:nvSpPr>
        <p:spPr>
          <a:xfrm rot="21598394">
            <a:off x="15169495" y="-546278"/>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84" name="Square"/>
          <p:cNvSpPr/>
          <p:nvPr/>
        </p:nvSpPr>
        <p:spPr>
          <a:xfrm rot="19796265">
            <a:off x="14341941" y="-972124"/>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85" name="Square"/>
          <p:cNvSpPr/>
          <p:nvPr/>
        </p:nvSpPr>
        <p:spPr>
          <a:xfrm rot="1798779">
            <a:off x="15169495" y="-239305"/>
            <a:ext cx="15011756" cy="15011756"/>
          </a:xfrm>
          <a:prstGeom prst="rect">
            <a:avLst/>
          </a:prstGeom>
          <a:solidFill>
            <a:schemeClr val="accent1">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pic>
        <p:nvPicPr>
          <p:cNvPr id="86" name="Image" descr="Image"/>
          <p:cNvPicPr>
            <a:picLocks noChangeAspect="1"/>
          </p:cNvPicPr>
          <p:nvPr/>
        </p:nvPicPr>
        <p:blipFill>
          <a:blip r:embed="rId2">
            <a:extLst/>
          </a:blip>
          <a:stretch>
            <a:fillRect/>
          </a:stretch>
        </p:blipFill>
        <p:spPr>
          <a:xfrm>
            <a:off x="1329918" y="745196"/>
            <a:ext cx="1811510" cy="1512464"/>
          </a:xfrm>
          <a:prstGeom prst="rect">
            <a:avLst/>
          </a:prstGeom>
          <a:ln w="12700">
            <a:miter lim="400000"/>
          </a:ln>
        </p:spPr>
      </p:pic>
      <p:sp>
        <p:nvSpPr>
          <p:cNvPr id="87"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3">
    <p:bg>
      <p:bgPr>
        <a:solidFill>
          <a:srgbClr val="FFFFFF"/>
        </a:solidFill>
      </p:bgPr>
    </p:bg>
    <p:spTree>
      <p:nvGrpSpPr>
        <p:cNvPr id="1" name=""/>
        <p:cNvGrpSpPr/>
        <p:nvPr/>
      </p:nvGrpSpPr>
      <p:grpSpPr>
        <a:xfrm>
          <a:off x="0" y="0"/>
          <a:ext cx="0" cy="0"/>
          <a:chOff x="0" y="0"/>
          <a:chExt cx="0" cy="0"/>
        </a:xfrm>
      </p:grpSpPr>
      <p:sp>
        <p:nvSpPr>
          <p:cNvPr id="95" name="Image"/>
          <p:cNvSpPr/>
          <p:nvPr>
            <p:ph type="pic" idx="21"/>
          </p:nvPr>
        </p:nvSpPr>
        <p:spPr>
          <a:xfrm>
            <a:off x="6870402" y="1533"/>
            <a:ext cx="24384001" cy="13712934"/>
          </a:xfrm>
          <a:prstGeom prst="rect">
            <a:avLst/>
          </a:prstGeom>
        </p:spPr>
        <p:txBody>
          <a:bodyPr lIns="91439" tIns="45719" rIns="91439" bIns="45719" anchor="t">
            <a:noAutofit/>
          </a:bodyPr>
          <a:lstStyle/>
          <a:p>
            <a:pPr/>
          </a:p>
        </p:txBody>
      </p:sp>
      <p:sp>
        <p:nvSpPr>
          <p:cNvPr id="96" name="Circle"/>
          <p:cNvSpPr/>
          <p:nvPr/>
        </p:nvSpPr>
        <p:spPr>
          <a:xfrm>
            <a:off x="-7192110" y="-1511168"/>
            <a:ext cx="18059136" cy="18059136"/>
          </a:xfrm>
          <a:prstGeom prst="ellipse">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97" name="Observation…"/>
          <p:cNvSpPr txBox="1"/>
          <p:nvPr>
            <p:ph type="body" sz="quarter" idx="22"/>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Observation</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98"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pic>
        <p:nvPicPr>
          <p:cNvPr id="99" name="Image" descr="Image"/>
          <p:cNvPicPr>
            <a:picLocks noChangeAspect="1"/>
          </p:cNvPicPr>
          <p:nvPr/>
        </p:nvPicPr>
        <p:blipFill>
          <a:blip r:embed="rId2">
            <a:extLst/>
          </a:blip>
          <a:stretch>
            <a:fillRect/>
          </a:stretch>
        </p:blipFill>
        <p:spPr>
          <a:xfrm>
            <a:off x="1329918" y="681696"/>
            <a:ext cx="1811510" cy="1512464"/>
          </a:xfrm>
          <a:prstGeom prst="rect">
            <a:avLst/>
          </a:prstGeom>
          <a:ln w="12700">
            <a:miter lim="400000"/>
          </a:ln>
        </p:spPr>
      </p:pic>
      <p:sp>
        <p:nvSpPr>
          <p:cNvPr id="100"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4">
    <p:bg>
      <p:bgPr>
        <a:solidFill>
          <a:srgbClr val="FFFFFF"/>
        </a:solidFill>
      </p:bgPr>
    </p:bg>
    <p:spTree>
      <p:nvGrpSpPr>
        <p:cNvPr id="1" name=""/>
        <p:cNvGrpSpPr/>
        <p:nvPr/>
      </p:nvGrpSpPr>
      <p:grpSpPr>
        <a:xfrm>
          <a:off x="0" y="0"/>
          <a:ext cx="0" cy="0"/>
          <a:chOff x="0" y="0"/>
          <a:chExt cx="0" cy="0"/>
        </a:xfrm>
      </p:grpSpPr>
      <p:sp>
        <p:nvSpPr>
          <p:cNvPr id="108" name="Activity_red.jpg"/>
          <p:cNvSpPr/>
          <p:nvPr>
            <p:ph type="pic" idx="21"/>
          </p:nvPr>
        </p:nvSpPr>
        <p:spPr>
          <a:xfrm>
            <a:off x="3427825" y="-2028396"/>
            <a:ext cx="27048825" cy="16909026"/>
          </a:xfrm>
          <a:prstGeom prst="rect">
            <a:avLst/>
          </a:prstGeom>
        </p:spPr>
        <p:txBody>
          <a:bodyPr lIns="91439" tIns="45719" rIns="91439" bIns="45719" anchor="t">
            <a:noAutofit/>
          </a:bodyPr>
          <a:lstStyle/>
          <a:p>
            <a:pPr/>
          </a:p>
        </p:txBody>
      </p:sp>
      <p:sp>
        <p:nvSpPr>
          <p:cNvPr id="109" name="Triangle"/>
          <p:cNvSpPr/>
          <p:nvPr/>
        </p:nvSpPr>
        <p:spPr>
          <a:xfrm>
            <a:off x="-10470826" y="-7213841"/>
            <a:ext cx="23488995" cy="21131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110"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pic>
        <p:nvPicPr>
          <p:cNvPr id="111" name="Image" descr="Image"/>
          <p:cNvPicPr>
            <a:picLocks noChangeAspect="1"/>
          </p:cNvPicPr>
          <p:nvPr/>
        </p:nvPicPr>
        <p:blipFill>
          <a:blip r:embed="rId2">
            <a:extLst/>
          </a:blip>
          <a:stretch>
            <a:fillRect/>
          </a:stretch>
        </p:blipFill>
        <p:spPr>
          <a:xfrm>
            <a:off x="1329918" y="681696"/>
            <a:ext cx="1811510" cy="1512464"/>
          </a:xfrm>
          <a:prstGeom prst="rect">
            <a:avLst/>
          </a:prstGeom>
          <a:ln w="12700">
            <a:miter lim="400000"/>
          </a:ln>
        </p:spPr>
      </p:pic>
      <p:sp>
        <p:nvSpPr>
          <p:cNvPr id="112"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a:t>
            </a:r>
            <a:r>
              <a:t> © 2018 IBM Corporation</a:t>
            </a:r>
          </a:p>
        </p:txBody>
      </p:sp>
      <p:sp>
        <p:nvSpPr>
          <p:cNvPr id="113" name="Making…"/>
          <p:cNvSpPr txBox="1"/>
          <p:nvPr/>
        </p:nvSpPr>
        <p:spPr>
          <a:xfrm>
            <a:off x="1273344" y="7321877"/>
            <a:ext cx="3659127" cy="2364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ct val="90000"/>
              </a:lnSpc>
              <a:defRPr b="0" sz="8200">
                <a:latin typeface="Helvetica"/>
                <a:ea typeface="Helvetica"/>
                <a:cs typeface="Helvetica"/>
                <a:sym typeface="Helvetica"/>
              </a:defRPr>
            </a:pPr>
            <a:r>
              <a:t>Making </a:t>
            </a:r>
          </a:p>
          <a:p>
            <a:pPr algn="l">
              <a:lnSpc>
                <a:spcPct val="90000"/>
              </a:lnSpc>
              <a:defRPr b="0" sz="8200">
                <a:latin typeface="Helvetica"/>
                <a:ea typeface="Helvetica"/>
                <a:cs typeface="Helvetica"/>
                <a:sym typeface="Helvetica"/>
              </a:defRPr>
            </a:pPr>
            <a:r>
              <a:t>Activity</a:t>
            </a: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5">
    <p:bg>
      <p:bgPr>
        <a:solidFill>
          <a:srgbClr val="FFFFFF"/>
        </a:solidFill>
      </p:bgPr>
    </p:bg>
    <p:spTree>
      <p:nvGrpSpPr>
        <p:cNvPr id="1" name=""/>
        <p:cNvGrpSpPr/>
        <p:nvPr/>
      </p:nvGrpSpPr>
      <p:grpSpPr>
        <a:xfrm>
          <a:off x="0" y="0"/>
          <a:ext cx="0" cy="0"/>
          <a:chOff x="0" y="0"/>
          <a:chExt cx="0" cy="0"/>
        </a:xfrm>
      </p:grpSpPr>
      <p:sp>
        <p:nvSpPr>
          <p:cNvPr id="121" name="Activity_blue.jpg"/>
          <p:cNvSpPr/>
          <p:nvPr>
            <p:ph type="pic" idx="21"/>
          </p:nvPr>
        </p:nvSpPr>
        <p:spPr>
          <a:xfrm>
            <a:off x="4790557" y="-1125583"/>
            <a:ext cx="24262061" cy="15166938"/>
          </a:xfrm>
          <a:prstGeom prst="rect">
            <a:avLst/>
          </a:prstGeom>
        </p:spPr>
        <p:txBody>
          <a:bodyPr lIns="91439" tIns="45719" rIns="91439" bIns="45719" anchor="t">
            <a:noAutofit/>
          </a:bodyPr>
          <a:lstStyle/>
          <a:p>
            <a:pPr/>
          </a:p>
        </p:txBody>
      </p:sp>
      <p:sp>
        <p:nvSpPr>
          <p:cNvPr id="122" name="Square"/>
          <p:cNvSpPr/>
          <p:nvPr>
            <p:ph type="body" idx="22"/>
          </p:nvPr>
        </p:nvSpPr>
        <p:spPr>
          <a:xfrm rot="20598120">
            <a:off x="-6515365" y="-522463"/>
            <a:ext cx="15578072" cy="15578072"/>
          </a:xfrm>
          <a:prstGeom prst="rect">
            <a:avLst/>
          </a:prstGeom>
          <a:solidFill>
            <a:srgbClr val="FFFFFF"/>
          </a:solidFill>
          <a:effectLst>
            <a:outerShdw sx="100000" sy="100000" kx="0" ky="0" algn="b" rotWithShape="0" blurRad="317500" dist="25400" dir="5400000">
              <a:srgbClr val="000000">
                <a:alpha val="11250"/>
              </a:srgbClr>
            </a:outerShdw>
          </a:effectLst>
        </p:spPr>
        <p:txBody>
          <a:bodyPr lIns="0" tIns="0" rIns="0" bIns="0">
            <a:noAutofit/>
          </a:bodyPr>
          <a:lstStyle/>
          <a:p>
            <a:pPr marL="0" indent="0" algn="ctr">
              <a:spcBef>
                <a:spcPts val="0"/>
              </a:spcBef>
              <a:buSzTx/>
              <a:buNone/>
              <a:defRPr sz="3200">
                <a:solidFill>
                  <a:srgbClr val="FFFFFF"/>
                </a:solidFill>
                <a:latin typeface="+mn-lt"/>
                <a:ea typeface="+mn-ea"/>
                <a:cs typeface="+mn-cs"/>
                <a:sym typeface="Helvetica Neue Medium"/>
              </a:defRPr>
            </a:pPr>
          </a:p>
        </p:txBody>
      </p:sp>
      <p:sp>
        <p:nvSpPr>
          <p:cNvPr id="123" name="TOOLKIT"/>
          <p:cNvSpPr txBox="1"/>
          <p:nvPr>
            <p:ph type="body" sz="quarter" idx="23"/>
          </p:nvPr>
        </p:nvSpPr>
        <p:spPr>
          <a:xfrm>
            <a:off x="1374022" y="7120522"/>
            <a:ext cx="986706" cy="279401"/>
          </a:xfrm>
          <a:prstGeom prst="rect">
            <a:avLst/>
          </a:prstGeom>
        </p:spPr>
        <p:txBody>
          <a:bodyPr wrap="none" lIns="0" tIns="0" rIns="0" bIns="0" anchor="t">
            <a:spAutoFit/>
          </a:bodyPr>
          <a:lstStyle>
            <a:lvl1pPr marL="0" indent="0">
              <a:lnSpc>
                <a:spcPct val="90000"/>
              </a:lnSpc>
              <a:spcBef>
                <a:spcPts val="0"/>
              </a:spcBef>
              <a:buSzTx/>
              <a:buNone/>
              <a:defRPr sz="1800">
                <a:latin typeface="Helvetica"/>
                <a:ea typeface="Helvetica"/>
                <a:cs typeface="Helvetica"/>
                <a:sym typeface="Helvetica"/>
              </a:defRPr>
            </a:lvl1pPr>
          </a:lstStyle>
          <a:p>
            <a:pPr/>
            <a:r>
              <a:t>TOOLKIT</a:t>
            </a:r>
          </a:p>
        </p:txBody>
      </p:sp>
      <p:sp>
        <p:nvSpPr>
          <p:cNvPr id="124" name="Image"/>
          <p:cNvSpPr/>
          <p:nvPr>
            <p:ph type="pic" sz="quarter" idx="24"/>
          </p:nvPr>
        </p:nvSpPr>
        <p:spPr>
          <a:xfrm>
            <a:off x="1329918" y="681696"/>
            <a:ext cx="1811510" cy="1512464"/>
          </a:xfrm>
          <a:prstGeom prst="rect">
            <a:avLst/>
          </a:prstGeom>
        </p:spPr>
        <p:txBody>
          <a:bodyPr lIns="91439" tIns="45719" rIns="91439" bIns="45719" anchor="t">
            <a:noAutofit/>
          </a:bodyPr>
          <a:lstStyle/>
          <a:p>
            <a:pPr/>
          </a:p>
        </p:txBody>
      </p:sp>
      <p:sp>
        <p:nvSpPr>
          <p:cNvPr id="125" name="Enterprise Design Thinking Toolkit • August 23, 2018 • © 2018 IBM Corporation"/>
          <p:cNvSpPr txBox="1"/>
          <p:nvPr>
            <p:ph type="body" sz="quarter" idx="25"/>
          </p:nvPr>
        </p:nvSpPr>
        <p:spPr>
          <a:xfrm>
            <a:off x="1274233" y="12856633"/>
            <a:ext cx="6221723" cy="215901"/>
          </a:xfrm>
          <a:prstGeom prst="rect">
            <a:avLst/>
          </a:prstGeom>
        </p:spPr>
        <p:txBody>
          <a:bodyPr wrap="none" lIns="0" tIns="0" rIns="0" bIns="0" anchor="t">
            <a:spAutoFit/>
          </a:bodyPr>
          <a:lstStyle/>
          <a:p>
            <a:pPr marL="0" indent="0">
              <a:spcBef>
                <a:spcPts val="0"/>
              </a:spcBef>
              <a:buSzTx/>
              <a:buNone/>
              <a:defRPr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126" name="Reflective…"/>
          <p:cNvSpPr txBox="1"/>
          <p:nvPr>
            <p:ph type="body" sz="quarter" idx="26"/>
          </p:nvPr>
        </p:nvSpPr>
        <p:spPr>
          <a:xfrm>
            <a:off x="1273344" y="7321877"/>
            <a:ext cx="4874433"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Reflective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3" name="Circle"/>
          <p:cNvSpPr/>
          <p:nvPr/>
        </p:nvSpPr>
        <p:spPr>
          <a:xfrm>
            <a:off x="12260298" y="-5529527"/>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 name="Circle"/>
          <p:cNvSpPr/>
          <p:nvPr/>
        </p:nvSpPr>
        <p:spPr>
          <a:xfrm>
            <a:off x="19397698" y="-1028295"/>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 name="Circle"/>
          <p:cNvSpPr/>
          <p:nvPr/>
        </p:nvSpPr>
        <p:spPr>
          <a:xfrm>
            <a:off x="12260298" y="5084638"/>
            <a:ext cx="15772590" cy="15772591"/>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4">
                    <a:hueOff val="-461056"/>
                    <a:satOff val="4338"/>
                    <a:lumOff val="-10225"/>
                  </a:schemeClr>
                </a:solidFill>
              </a:rPr>
              <a:t>•</a:t>
            </a:r>
            <a:r>
              <a:t> August 23, 2018 </a:t>
            </a:r>
            <a:r>
              <a:rPr>
                <a:solidFill>
                  <a:schemeClr val="accent4">
                    <a:hueOff val="-461056"/>
                    <a:satOff val="4338"/>
                    <a:lumOff val="-10225"/>
                  </a:schemeClr>
                </a:solidFill>
              </a:rPr>
              <a:t>• </a:t>
            </a:r>
            <a:r>
              <a:t>© 2018 IBM Corporation</a:t>
            </a:r>
          </a:p>
        </p:txBody>
      </p:sp>
      <p:sp>
        <p:nvSpPr>
          <p:cNvPr id="7"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8"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9"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jpeg"/><Relationship Id="rId3" Type="http://schemas.openxmlformats.org/officeDocument/2006/relationships/image" Target="../media/image1.png"/><Relationship Id="rId4" Type="http://schemas.openxmlformats.org/officeDocument/2006/relationships/hyperlink" Target="https://www.ibm.com/design/thinking/page/toolkit/activity/stakeholder-map" TargetMode="External"/><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jpeg"/><Relationship Id="rId3"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9.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jpeg"/><Relationship Id="rId3" Type="http://schemas.openxmlformats.org/officeDocument/2006/relationships/image" Target="../media/image6.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jpeg"/><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2" name="StakeholderMapBLUE.jpg" descr="StakeholderMapBLUE.jpg"/>
          <p:cNvPicPr>
            <a:picLocks noChangeAspect="1"/>
          </p:cNvPicPr>
          <p:nvPr>
            <p:ph type="pic" idx="21"/>
          </p:nvPr>
        </p:nvPicPr>
        <p:blipFill>
          <a:blip r:embed="rId2">
            <a:extLst/>
          </a:blip>
          <a:srcRect l="1491" t="0" r="0" b="0"/>
          <a:stretch>
            <a:fillRect/>
          </a:stretch>
        </p:blipFill>
        <p:spPr>
          <a:xfrm>
            <a:off x="5061533" y="0"/>
            <a:ext cx="24185760" cy="13806314"/>
          </a:xfrm>
          <a:prstGeom prst="rect">
            <a:avLst/>
          </a:prstGeom>
        </p:spPr>
      </p:pic>
      <p:sp>
        <p:nvSpPr>
          <p:cNvPr id="463" name="Square"/>
          <p:cNvSpPr/>
          <p:nvPr>
            <p:ph type="body" idx="22"/>
          </p:nvPr>
        </p:nvSpPr>
        <p:spPr>
          <a:prstGeom prst="rect">
            <a:avLst/>
          </a:prstGeom>
        </p:spPr>
        <p:txBody>
          <a:bodyPr/>
          <a:lstStyle/>
          <a:p>
            <a:pPr marL="0" indent="0" algn="ctr">
              <a:spcBef>
                <a:spcPts val="0"/>
              </a:spcBef>
              <a:buSzTx/>
              <a:buNone/>
              <a:defRPr sz="3200">
                <a:solidFill>
                  <a:srgbClr val="FFFFFF"/>
                </a:solidFill>
                <a:latin typeface="+mn-lt"/>
                <a:ea typeface="+mn-ea"/>
                <a:cs typeface="+mn-cs"/>
                <a:sym typeface="Helvetica Neue Medium"/>
              </a:defRPr>
            </a:pPr>
          </a:p>
        </p:txBody>
      </p:sp>
      <p:sp>
        <p:nvSpPr>
          <p:cNvPr id="464" name="TOOLKIT"/>
          <p:cNvSpPr txBox="1"/>
          <p:nvPr>
            <p:ph type="body" idx="23"/>
          </p:nvPr>
        </p:nvSpPr>
        <p:spPr>
          <a:xfrm>
            <a:off x="1243278" y="4173997"/>
            <a:ext cx="986707" cy="279401"/>
          </a:xfrm>
          <a:prstGeom prst="rect">
            <a:avLst/>
          </a:prstGeom>
        </p:spPr>
        <p:txBody>
          <a:bodyPr/>
          <a:lstStyle/>
          <a:p>
            <a:pPr/>
            <a:r>
              <a:t>TOOLKIT</a:t>
            </a:r>
          </a:p>
        </p:txBody>
      </p:sp>
      <p:pic>
        <p:nvPicPr>
          <p:cNvPr id="465" name="Image" descr="Image"/>
          <p:cNvPicPr>
            <a:picLocks noChangeAspect="1"/>
          </p:cNvPicPr>
          <p:nvPr>
            <p:ph type="pic" idx="24"/>
          </p:nvPr>
        </p:nvPicPr>
        <p:blipFill>
          <a:blip r:embed="rId3">
            <a:extLst/>
          </a:blip>
          <a:stretch>
            <a:fillRect/>
          </a:stretch>
        </p:blipFill>
        <p:spPr>
          <a:xfrm>
            <a:off x="1243278" y="681696"/>
            <a:ext cx="1811510" cy="1512464"/>
          </a:xfrm>
          <a:prstGeom prst="rect">
            <a:avLst/>
          </a:prstGeom>
        </p:spPr>
      </p:pic>
      <p:sp>
        <p:nvSpPr>
          <p:cNvPr id="466" name="Mapa de…"/>
          <p:cNvSpPr txBox="1"/>
          <p:nvPr>
            <p:ph type="body" idx="26"/>
          </p:nvPr>
        </p:nvSpPr>
        <p:spPr>
          <a:xfrm>
            <a:off x="1243278" y="4435485"/>
            <a:ext cx="6091263" cy="2364741"/>
          </a:xfrm>
          <a:prstGeom prst="rect">
            <a:avLst/>
          </a:prstGeom>
        </p:spPr>
        <p:txBody>
          <a:bodyPr/>
          <a:lstStyle/>
          <a:p>
            <a:pPr marL="0" indent="0">
              <a:lnSpc>
                <a:spcPct val="90000"/>
              </a:lnSpc>
              <a:spcBef>
                <a:spcPts val="0"/>
              </a:spcBef>
              <a:buSzTx/>
              <a:buNone/>
              <a:defRPr sz="8200">
                <a:latin typeface="Helvetica"/>
                <a:ea typeface="Helvetica"/>
                <a:cs typeface="Helvetica"/>
                <a:sym typeface="Helvetica"/>
              </a:defRPr>
            </a:pPr>
            <a:r>
              <a:t>Mapa de </a:t>
            </a:r>
          </a:p>
          <a:p>
            <a:pPr marL="0" indent="0">
              <a:lnSpc>
                <a:spcPct val="90000"/>
              </a:lnSpc>
              <a:spcBef>
                <a:spcPts val="0"/>
              </a:spcBef>
              <a:buSzTx/>
              <a:buNone/>
              <a:defRPr sz="8200">
                <a:latin typeface="Helvetica"/>
                <a:ea typeface="Helvetica"/>
                <a:cs typeface="Helvetica"/>
                <a:sym typeface="Helvetica"/>
              </a:defRPr>
            </a:pPr>
            <a:r>
              <a:t>Stakeholders</a:t>
            </a:r>
          </a:p>
        </p:txBody>
      </p:sp>
      <p:sp>
        <p:nvSpPr>
          <p:cNvPr id="467" name="Get the latest version of this deck.">
            <a:hlinkClick r:id="rId4" invalidUrl="" action="" tgtFrame="" tooltip="" history="1" highlightClick="0" endSnd="0"/>
          </p:cNvPr>
          <p:cNvSpPr txBox="1"/>
          <p:nvPr/>
        </p:nvSpPr>
        <p:spPr>
          <a:xfrm>
            <a:off x="1216578" y="11934279"/>
            <a:ext cx="3586046"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800" u="sng">
                <a:solidFill>
                  <a:srgbClr val="1A9DEC"/>
                </a:solidFill>
                <a:latin typeface="Helvetica"/>
                <a:ea typeface="Helvetica"/>
                <a:cs typeface="Helvetica"/>
                <a:sym typeface="Helvetica"/>
              </a:defRPr>
            </a:lvl1pPr>
          </a:lstStyle>
          <a:p>
            <a:pPr/>
            <a:r>
              <a:t>Get the latest version of this deck.</a:t>
            </a:r>
          </a:p>
        </p:txBody>
      </p:sp>
      <p:pic>
        <p:nvPicPr>
          <p:cNvPr id="468" name="Screen Shot 2021-10-18 at 5.34.29 PM.png" descr="Screen Shot 2021-10-18 at 5.34.29 PM.png"/>
          <p:cNvPicPr>
            <a:picLocks noChangeAspect="1"/>
          </p:cNvPicPr>
          <p:nvPr/>
        </p:nvPicPr>
        <p:blipFill>
          <a:blip r:embed="rId5">
            <a:extLst/>
          </a:blip>
          <a:srcRect l="0" t="0" r="0" b="0"/>
          <a:stretch>
            <a:fillRect/>
          </a:stretch>
        </p:blipFill>
        <p:spPr>
          <a:xfrm>
            <a:off x="1244210" y="9968055"/>
            <a:ext cx="1249009"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990" y="0"/>
                  <a:pt x="5183" y="1057"/>
                  <a:pt x="3040" y="3166"/>
                </a:cubicBezTo>
                <a:cubicBezTo>
                  <a:pt x="1376" y="4803"/>
                  <a:pt x="372" y="6831"/>
                  <a:pt x="0" y="8950"/>
                </a:cubicBezTo>
                <a:lnTo>
                  <a:pt x="0" y="12650"/>
                </a:lnTo>
                <a:cubicBezTo>
                  <a:pt x="372" y="14769"/>
                  <a:pt x="1376" y="16797"/>
                  <a:pt x="3040" y="18434"/>
                </a:cubicBezTo>
                <a:cubicBezTo>
                  <a:pt x="5183" y="20543"/>
                  <a:pt x="7990" y="21600"/>
                  <a:pt x="10800" y="21600"/>
                </a:cubicBezTo>
                <a:cubicBezTo>
                  <a:pt x="13610" y="21600"/>
                  <a:pt x="16417" y="20543"/>
                  <a:pt x="18560" y="18434"/>
                </a:cubicBezTo>
                <a:cubicBezTo>
                  <a:pt x="20224" y="16797"/>
                  <a:pt x="21228" y="14769"/>
                  <a:pt x="21600" y="12650"/>
                </a:cubicBezTo>
                <a:lnTo>
                  <a:pt x="21600" y="8950"/>
                </a:lnTo>
                <a:cubicBezTo>
                  <a:pt x="21228" y="6831"/>
                  <a:pt x="20224" y="4803"/>
                  <a:pt x="18560" y="3166"/>
                </a:cubicBezTo>
                <a:cubicBezTo>
                  <a:pt x="16417" y="1057"/>
                  <a:pt x="13610" y="0"/>
                  <a:pt x="10800" y="0"/>
                </a:cubicBezTo>
                <a:close/>
              </a:path>
            </a:pathLst>
          </a:custGeom>
          <a:ln w="12700">
            <a:miter lim="400000"/>
          </a:ln>
        </p:spPr>
      </p:pic>
      <p:pic>
        <p:nvPicPr>
          <p:cNvPr id="469" name="Screen Shot 2021-10-18 at 5.33.39 PM.png" descr="Screen Shot 2021-10-18 at 5.33.39 PM.png"/>
          <p:cNvPicPr>
            <a:picLocks noChangeAspect="1"/>
          </p:cNvPicPr>
          <p:nvPr/>
        </p:nvPicPr>
        <p:blipFill>
          <a:blip r:embed="rId6">
            <a:extLst/>
          </a:blip>
          <a:srcRect l="0" t="2941" r="5643" b="6571"/>
          <a:stretch>
            <a:fillRect/>
          </a:stretch>
        </p:blipFill>
        <p:spPr>
          <a:xfrm>
            <a:off x="1234130" y="8180105"/>
            <a:ext cx="1269438" cy="1269854"/>
          </a:xfrm>
          <a:custGeom>
            <a:avLst/>
            <a:gdLst/>
            <a:ahLst/>
            <a:cxnLst>
              <a:cxn ang="0">
                <a:pos x="wd2" y="hd2"/>
              </a:cxn>
              <a:cxn ang="5400000">
                <a:pos x="wd2" y="hd2"/>
              </a:cxn>
              <a:cxn ang="10800000">
                <a:pos x="wd2" y="hd2"/>
              </a:cxn>
              <a:cxn ang="16200000">
                <a:pos x="wd2" y="hd2"/>
              </a:cxn>
            </a:cxnLst>
            <a:rect l="0" t="0" r="r" b="b"/>
            <a:pathLst>
              <a:path w="20594" h="20595" fill="norm" stroke="1" extrusionOk="0">
                <a:moveTo>
                  <a:pt x="10295" y="0"/>
                </a:moveTo>
                <a:cubicBezTo>
                  <a:pt x="7659" y="0"/>
                  <a:pt x="5025" y="1008"/>
                  <a:pt x="3013" y="3019"/>
                </a:cubicBezTo>
                <a:cubicBezTo>
                  <a:pt x="1020" y="5012"/>
                  <a:pt x="18" y="7616"/>
                  <a:pt x="0" y="10228"/>
                </a:cubicBezTo>
                <a:lnTo>
                  <a:pt x="0" y="10369"/>
                </a:lnTo>
                <a:cubicBezTo>
                  <a:pt x="18" y="12981"/>
                  <a:pt x="1020" y="15585"/>
                  <a:pt x="3013" y="17578"/>
                </a:cubicBezTo>
                <a:cubicBezTo>
                  <a:pt x="7036" y="21600"/>
                  <a:pt x="13554" y="21600"/>
                  <a:pt x="17577" y="17578"/>
                </a:cubicBezTo>
                <a:cubicBezTo>
                  <a:pt x="21600" y="13556"/>
                  <a:pt x="21600" y="7041"/>
                  <a:pt x="17577" y="3019"/>
                </a:cubicBezTo>
                <a:cubicBezTo>
                  <a:pt x="15565" y="1008"/>
                  <a:pt x="12931" y="0"/>
                  <a:pt x="10295" y="0"/>
                </a:cubicBezTo>
                <a:close/>
              </a:path>
            </a:pathLst>
          </a:custGeom>
          <a:ln w="12700">
            <a:miter lim="400000"/>
          </a:ln>
        </p:spPr>
      </p:pic>
      <p:sp>
        <p:nvSpPr>
          <p:cNvPr id="470" name="Group"/>
          <p:cNvSpPr/>
          <p:nvPr/>
        </p:nvSpPr>
        <p:spPr>
          <a:xfrm>
            <a:off x="2832096" y="10847608"/>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Method Expert - Innovation Team Argentina</a:t>
            </a:r>
          </a:p>
        </p:txBody>
      </p:sp>
      <p:sp>
        <p:nvSpPr>
          <p:cNvPr id="471" name="Group"/>
          <p:cNvSpPr/>
          <p:nvPr/>
        </p:nvSpPr>
        <p:spPr>
          <a:xfrm>
            <a:off x="2832096" y="10292741"/>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Valeria Cremona</a:t>
            </a:r>
          </a:p>
        </p:txBody>
      </p:sp>
      <p:sp>
        <p:nvSpPr>
          <p:cNvPr id="472" name="Group"/>
          <p:cNvSpPr/>
          <p:nvPr/>
        </p:nvSpPr>
        <p:spPr>
          <a:xfrm>
            <a:off x="2832096" y="9092929"/>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Method Expert - Innovation Team Argentina</a:t>
            </a:r>
          </a:p>
        </p:txBody>
      </p:sp>
      <p:sp>
        <p:nvSpPr>
          <p:cNvPr id="473" name="Group"/>
          <p:cNvSpPr/>
          <p:nvPr/>
        </p:nvSpPr>
        <p:spPr>
          <a:xfrm>
            <a:off x="2832096" y="8538062"/>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Juan Cruz Bruni</a:t>
            </a:r>
          </a:p>
        </p:txBody>
      </p:sp>
      <p:sp>
        <p:nvSpPr>
          <p:cNvPr id="474" name="Group"/>
          <p:cNvSpPr/>
          <p:nvPr/>
        </p:nvSpPr>
        <p:spPr>
          <a:xfrm>
            <a:off x="1301700" y="7865779"/>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Traducción y contribución:</a:t>
            </a:r>
          </a:p>
        </p:txBody>
      </p:sp>
      <p:sp>
        <p:nvSpPr>
          <p:cNvPr id="475"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4"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sp>
        <p:nvSpPr>
          <p:cNvPr id="575" name="conectar"/>
          <p:cNvSpPr txBox="1"/>
          <p:nvPr>
            <p:ph type="body" idx="22"/>
          </p:nvPr>
        </p:nvSpPr>
        <p:spPr>
          <a:prstGeom prst="rect">
            <a:avLst/>
          </a:prstGeom>
        </p:spPr>
        <p:txBody>
          <a:bodyPr/>
          <a:lstStyle/>
          <a:p>
            <a:pPr/>
            <a:r>
              <a:t>conectar</a:t>
            </a:r>
          </a:p>
        </p:txBody>
      </p:sp>
      <p:pic>
        <p:nvPicPr>
          <p:cNvPr id="576" name="map_3.jpeg" descr="map_3.jpeg"/>
          <p:cNvPicPr>
            <a:picLocks noChangeAspect="1"/>
          </p:cNvPicPr>
          <p:nvPr>
            <p:ph type="pic" idx="23"/>
          </p:nvPr>
        </p:nvPicPr>
        <p:blipFill>
          <a:blip r:embed="rId3">
            <a:extLst/>
          </a:blip>
          <a:srcRect l="0" t="4986" r="0" b="4986"/>
          <a:stretch>
            <a:fillRect/>
          </a:stretch>
        </p:blipFill>
        <p:spPr>
          <a:prstGeom prst="rect">
            <a:avLst/>
          </a:prstGeom>
        </p:spPr>
      </p:pic>
      <p:sp>
        <p:nvSpPr>
          <p:cNvPr id="577" name="Piensa: ¿Cómo dependen entre sí?, ¿Cómo interactúan?"/>
          <p:cNvSpPr txBox="1"/>
          <p:nvPr>
            <p:ph type="body" idx="24"/>
          </p:nvPr>
        </p:nvSpPr>
        <p:spPr>
          <a:xfrm>
            <a:off x="1421117" y="9288241"/>
            <a:ext cx="5669567" cy="914401"/>
          </a:xfrm>
          <a:prstGeom prst="rect">
            <a:avLst/>
          </a:prstGeom>
        </p:spPr>
        <p:txBody>
          <a:bodyPr/>
          <a:lstStyle/>
          <a:p>
            <a:pPr marL="330200" indent="-330200">
              <a:spcBef>
                <a:spcPts val="3000"/>
              </a:spcBef>
              <a:buClr>
                <a:schemeClr val="accent1"/>
              </a:buClr>
              <a:buSzPct val="80000"/>
              <a:defRPr sz="3000">
                <a:latin typeface="Helvetica"/>
                <a:ea typeface="Helvetica"/>
                <a:cs typeface="Helvetica"/>
                <a:sym typeface="Helvetica"/>
              </a:defRPr>
            </a:pPr>
            <a:r>
              <a:rPr b="1"/>
              <a:t>Piensa: </a:t>
            </a:r>
            <a:r>
              <a:t>¿Cómo dependen entre sí?, ¿Cómo interactúan? </a:t>
            </a:r>
          </a:p>
        </p:txBody>
      </p:sp>
      <p:sp>
        <p:nvSpPr>
          <p:cNvPr id="578" name="A medida que los identifican, conéctenlos con líneas para representar las relaciones entre ellos."/>
          <p:cNvSpPr txBox="1"/>
          <p:nvPr>
            <p:ph type="body" idx="25"/>
          </p:nvPr>
        </p:nvSpPr>
        <p:spPr>
          <a:xfrm>
            <a:off x="1273513" y="3473779"/>
            <a:ext cx="8967226" cy="4572001"/>
          </a:xfrm>
          <a:prstGeom prst="rect">
            <a:avLst/>
          </a:prstGeom>
        </p:spPr>
        <p:txBody>
          <a:bodyPr/>
          <a:lstStyle/>
          <a:p>
            <a:pPr/>
            <a:r>
              <a:t>A medida que los identifican, conéctenlos con líneas para representar las relaciones entre ellos.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0" name="PLaybacks.jpg" descr="PLaybacks.jpg"/>
          <p:cNvPicPr>
            <a:picLocks noChangeAspect="1"/>
          </p:cNvPicPr>
          <p:nvPr>
            <p:ph type="pic" idx="21"/>
          </p:nvPr>
        </p:nvPicPr>
        <p:blipFill>
          <a:blip r:embed="rId2">
            <a:extLst/>
          </a:blip>
          <a:srcRect l="5787" t="0" r="5787" b="0"/>
          <a:stretch>
            <a:fillRect/>
          </a:stretch>
        </p:blipFill>
        <p:spPr>
          <a:xfrm>
            <a:off x="8006210" y="-62568"/>
            <a:ext cx="16465720" cy="13840942"/>
          </a:xfrm>
          <a:prstGeom prst="rect">
            <a:avLst/>
          </a:prstGeom>
        </p:spPr>
      </p:pic>
      <p:sp>
        <p:nvSpPr>
          <p:cNvPr id="581" name="Square"/>
          <p:cNvSpPr/>
          <p:nvPr>
            <p:ph type="body" idx="22"/>
          </p:nvPr>
        </p:nvSpPr>
        <p:spPr>
          <a:prstGeom prst="rect">
            <a:avLst/>
          </a:prstGeom>
        </p:spPr>
        <p:txBody>
          <a:bodyPr/>
          <a:lstStyle/>
          <a:p>
            <a:pPr marL="0" indent="0" algn="ctr">
              <a:spcBef>
                <a:spcPts val="0"/>
              </a:spcBef>
              <a:buSzTx/>
              <a:buNone/>
              <a:defRPr sz="3200">
                <a:latin typeface="+mn-lt"/>
                <a:ea typeface="+mn-ea"/>
                <a:cs typeface="+mn-cs"/>
                <a:sym typeface="Helvetica Neue Medium"/>
              </a:defRPr>
            </a:pPr>
          </a:p>
        </p:txBody>
      </p:sp>
      <p:sp>
        <p:nvSpPr>
          <p:cNvPr id="582" name="Playback"/>
          <p:cNvSpPr txBox="1"/>
          <p:nvPr>
            <p:ph type="body" idx="26"/>
          </p:nvPr>
        </p:nvSpPr>
        <p:spPr>
          <a:xfrm>
            <a:off x="1273513" y="2926878"/>
            <a:ext cx="5537140" cy="520701"/>
          </a:xfrm>
          <a:prstGeom prst="rect">
            <a:avLst/>
          </a:prstGeom>
        </p:spPr>
        <p:txBody>
          <a:bodyPr/>
          <a:lstStyle/>
          <a:p>
            <a:pPr/>
            <a:r>
              <a:t>Playback</a:t>
            </a:r>
          </a:p>
        </p:txBody>
      </p:sp>
      <p:sp>
        <p:nvSpPr>
          <p:cNvPr id="583" name="Asigna a una persona para exponer el Mapa de Stakeholders."/>
          <p:cNvSpPr txBox="1"/>
          <p:nvPr>
            <p:ph type="body" idx="27"/>
          </p:nvPr>
        </p:nvSpPr>
        <p:spPr>
          <a:xfrm>
            <a:off x="1273513" y="3473779"/>
            <a:ext cx="8287825" cy="2743201"/>
          </a:xfrm>
          <a:prstGeom prst="rect">
            <a:avLst/>
          </a:prstGeom>
        </p:spPr>
        <p:txBody>
          <a:bodyPr/>
          <a:lstStyle>
            <a:lvl1pPr>
              <a:spcBef>
                <a:spcPts val="4000"/>
              </a:spcBef>
            </a:lvl1pPr>
          </a:lstStyle>
          <a:p>
            <a:pPr/>
            <a:r>
              <a:t>Asigna a una persona para exponer el Mapa de Stakeholders. </a:t>
            </a:r>
          </a:p>
        </p:txBody>
      </p:sp>
      <p:sp>
        <p:nvSpPr>
          <p:cNvPr id="584" name="Describan los objetivos y relaciones de los stakeholders. Identifiquen las preguntas que tenga el equipo."/>
          <p:cNvSpPr txBox="1"/>
          <p:nvPr/>
        </p:nvSpPr>
        <p:spPr>
          <a:xfrm>
            <a:off x="1421117" y="7199526"/>
            <a:ext cx="7422727" cy="1371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30200" indent="-330200" algn="l">
              <a:spcBef>
                <a:spcPts val="3000"/>
              </a:spcBef>
              <a:buClr>
                <a:schemeClr val="accent1"/>
              </a:buClr>
              <a:buSzPct val="80000"/>
              <a:buChar char="•"/>
              <a:defRPr b="0">
                <a:latin typeface="Helvetica"/>
                <a:ea typeface="Helvetica"/>
                <a:cs typeface="Helvetica"/>
                <a:sym typeface="Helvetica"/>
              </a:defRPr>
            </a:lvl1pPr>
          </a:lstStyle>
          <a:p>
            <a:pPr/>
            <a:r>
              <a:t>Describan los objetivos y relaciones de los stakeholders. Identifiquen las preguntas que tenga el equipo.</a:t>
            </a:r>
          </a:p>
        </p:txBody>
      </p:sp>
      <p:sp>
        <p:nvSpPr>
          <p:cNvPr id="585"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586" name="Mapa de…"/>
          <p:cNvSpPr txBox="1"/>
          <p:nvPr/>
        </p:nvSpPr>
        <p:spPr>
          <a:xfrm>
            <a:off x="1251937" y="1182520"/>
            <a:ext cx="380203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500">
                <a:latin typeface="Helvetica"/>
                <a:ea typeface="Helvetica"/>
                <a:cs typeface="Helvetica"/>
                <a:sym typeface="Helvetica"/>
              </a:defRPr>
            </a:pPr>
            <a:r>
              <a:t>Mapa de </a:t>
            </a:r>
          </a:p>
          <a:p>
            <a:pPr algn="l">
              <a:defRPr sz="2500">
                <a:latin typeface="Helvetica"/>
                <a:ea typeface="Helvetica"/>
                <a:cs typeface="Helvetica"/>
                <a:sym typeface="Helvetica"/>
              </a:defRPr>
            </a:pPr>
            <a:r>
              <a:t>Stakeholders</a:t>
            </a:r>
          </a:p>
        </p:txBody>
      </p:sp>
      <p:sp>
        <p:nvSpPr>
          <p:cNvPr id="587"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Mapa de…"/>
          <p:cNvSpPr txBox="1"/>
          <p:nvPr>
            <p:ph type="body" idx="21"/>
          </p:nvPr>
        </p:nvSpPr>
        <p:spPr>
          <a:xfrm>
            <a:off x="1273344" y="7321877"/>
            <a:ext cx="5917358" cy="2364741"/>
          </a:xfrm>
          <a:prstGeom prst="rect">
            <a:avLst/>
          </a:prstGeom>
        </p:spPr>
        <p:txBody>
          <a:bodyPr/>
          <a:lstStyle/>
          <a:p>
            <a:pPr marL="0" indent="0">
              <a:lnSpc>
                <a:spcPct val="90000"/>
              </a:lnSpc>
              <a:spcBef>
                <a:spcPts val="0"/>
              </a:spcBef>
              <a:buSzTx/>
              <a:buNone/>
              <a:defRPr sz="8200">
                <a:latin typeface="Helvetica"/>
                <a:ea typeface="Helvetica"/>
                <a:cs typeface="Helvetica"/>
                <a:sym typeface="Helvetica"/>
              </a:defRPr>
            </a:pPr>
            <a:r>
              <a:t>Mapa de </a:t>
            </a:r>
          </a:p>
          <a:p>
            <a:pPr marL="0" indent="0">
              <a:lnSpc>
                <a:spcPct val="90000"/>
              </a:lnSpc>
              <a:spcBef>
                <a:spcPts val="0"/>
              </a:spcBef>
              <a:buSzTx/>
              <a:buNone/>
              <a:defRPr sz="8200">
                <a:latin typeface="Helvetica"/>
                <a:ea typeface="Helvetica"/>
                <a:cs typeface="Helvetica"/>
                <a:sym typeface="Helvetica"/>
              </a:defRPr>
            </a:pPr>
            <a:r>
              <a:t>Involucrados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78"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479" name="Mapa de…"/>
          <p:cNvSpPr txBox="1"/>
          <p:nvPr/>
        </p:nvSpPr>
        <p:spPr>
          <a:xfrm>
            <a:off x="1251937" y="1182520"/>
            <a:ext cx="380203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500">
                <a:latin typeface="Helvetica"/>
                <a:ea typeface="Helvetica"/>
                <a:cs typeface="Helvetica"/>
                <a:sym typeface="Helvetica"/>
              </a:defRPr>
            </a:pPr>
            <a:r>
              <a:t>Mapa de </a:t>
            </a:r>
          </a:p>
          <a:p>
            <a:pPr algn="l">
              <a:defRPr sz="2500">
                <a:latin typeface="Helvetica"/>
                <a:ea typeface="Helvetica"/>
                <a:cs typeface="Helvetica"/>
                <a:sym typeface="Helvetica"/>
              </a:defRPr>
            </a:pPr>
            <a:r>
              <a:t>Stakeholders</a:t>
            </a:r>
          </a:p>
        </p:txBody>
      </p:sp>
      <p:sp>
        <p:nvSpPr>
          <p:cNvPr id="480" name="IntroducciÓn"/>
          <p:cNvSpPr txBox="1"/>
          <p:nvPr>
            <p:ph type="body" idx="21"/>
          </p:nvPr>
        </p:nvSpPr>
        <p:spPr>
          <a:prstGeom prst="rect">
            <a:avLst/>
          </a:prstGeom>
        </p:spPr>
        <p:txBody>
          <a:bodyPr/>
          <a:lstStyle/>
          <a:p>
            <a:pPr/>
            <a:r>
              <a:t>IntroducciÓn</a:t>
            </a:r>
          </a:p>
        </p:txBody>
      </p:sp>
      <p:sp>
        <p:nvSpPr>
          <p:cNvPr id="481" name="Para reflexionar en equipo acerca de quiénes son los involucrados en el proyecto, sus expectativas, sus relaciones, de manera de comunicarnos con ellos efectivamente."/>
          <p:cNvSpPr txBox="1"/>
          <p:nvPr>
            <p:ph type="body" idx="23"/>
          </p:nvPr>
        </p:nvSpPr>
        <p:spPr>
          <a:xfrm>
            <a:off x="892283" y="4804586"/>
            <a:ext cx="21162549" cy="6350001"/>
          </a:xfrm>
          <a:prstGeom prst="rect">
            <a:avLst/>
          </a:prstGeom>
        </p:spPr>
        <p:txBody>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Para reflexionar</a:t>
            </a:r>
            <a:r>
              <a:rPr>
                <a:solidFill>
                  <a:schemeClr val="accent1"/>
                </a:solidFill>
              </a:rPr>
              <a:t> </a:t>
            </a:r>
            <a:r>
              <a:t>en equipo acerca de quiénes son los involucrados en el proyecto, sus expectativas, sus relaciones, de manera de comunicarnos con ellos efectivamente. </a:t>
            </a:r>
          </a:p>
        </p:txBody>
      </p:sp>
      <p:sp>
        <p:nvSpPr>
          <p:cNvPr id="482" name="¿Por qué hacemos esto?"/>
          <p:cNvSpPr txBox="1"/>
          <p:nvPr/>
        </p:nvSpPr>
        <p:spPr>
          <a:xfrm>
            <a:off x="1273513" y="3473779"/>
            <a:ext cx="7249357" cy="774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5100">
                <a:latin typeface="Helvetica"/>
                <a:ea typeface="Helvetica"/>
                <a:cs typeface="Helvetica"/>
                <a:sym typeface="Helvetica"/>
              </a:defRPr>
            </a:lvl1pPr>
          </a:lstStyle>
          <a:p>
            <a:pPr/>
            <a:r>
              <a:t>¿Por qué hacemos esto?</a:t>
            </a:r>
          </a:p>
        </p:txBody>
      </p:sp>
      <p:sp>
        <p:nvSpPr>
          <p:cNvPr id="483"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86"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487" name="Recomendamos usar esta actividad tan pronto sea posible. Esto garantizará que el equipo tenga claridad acerca de quién es relevante en cada porción del trabajo."/>
          <p:cNvSpPr txBox="1"/>
          <p:nvPr>
            <p:ph type="body" idx="23"/>
          </p:nvPr>
        </p:nvSpPr>
        <p:spPr>
          <a:prstGeom prst="rect">
            <a:avLst/>
          </a:prstGeom>
        </p:spPr>
        <p:txBody>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Recomendamos usar esta actividad tan pronto sea posible. Esto garantizará que el equipo tenga claridad acerca de quién es relevante en cada porción del trabajo. </a:t>
            </a:r>
          </a:p>
        </p:txBody>
      </p:sp>
      <p:sp>
        <p:nvSpPr>
          <p:cNvPr id="488" name="¿Cuándo utilizar esta actividad?"/>
          <p:cNvSpPr txBox="1"/>
          <p:nvPr/>
        </p:nvSpPr>
        <p:spPr>
          <a:xfrm>
            <a:off x="1273513" y="3473779"/>
            <a:ext cx="9229459" cy="774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5100">
                <a:latin typeface="Helvetica"/>
                <a:ea typeface="Helvetica"/>
                <a:cs typeface="Helvetica"/>
                <a:sym typeface="Helvetica"/>
              </a:defRPr>
            </a:lvl1pPr>
          </a:lstStyle>
          <a:p>
            <a:pPr/>
            <a:r>
              <a:t>¿Cuándo utilizar esta actividad?</a:t>
            </a:r>
          </a:p>
        </p:txBody>
      </p:sp>
      <p:sp>
        <p:nvSpPr>
          <p:cNvPr id="489" name="IntroducciÓ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IntroducciÓn</a:t>
            </a:r>
          </a:p>
        </p:txBody>
      </p:sp>
      <p:sp>
        <p:nvSpPr>
          <p:cNvPr id="490"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491" name="Mapa de…"/>
          <p:cNvSpPr txBox="1"/>
          <p:nvPr/>
        </p:nvSpPr>
        <p:spPr>
          <a:xfrm>
            <a:off x="1251937" y="1182520"/>
            <a:ext cx="380203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500">
                <a:latin typeface="Helvetica"/>
                <a:ea typeface="Helvetica"/>
                <a:cs typeface="Helvetica"/>
                <a:sym typeface="Helvetica"/>
              </a:defRPr>
            </a:pPr>
            <a:r>
              <a:t>Mapa de </a:t>
            </a:r>
          </a:p>
          <a:p>
            <a:pPr algn="l">
              <a:defRPr sz="2500">
                <a:latin typeface="Helvetica"/>
                <a:ea typeface="Helvetica"/>
                <a:cs typeface="Helvetica"/>
                <a:sym typeface="Helvetica"/>
              </a:defRPr>
            </a:pPr>
            <a:r>
              <a:t>Stakeholders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3" name="SHM (3 of 6).jpeg" descr="SHM (3 of 6).jpeg"/>
          <p:cNvPicPr>
            <a:picLocks noChangeAspect="1"/>
          </p:cNvPicPr>
          <p:nvPr/>
        </p:nvPicPr>
        <p:blipFill>
          <a:blip r:embed="rId2">
            <a:extLst/>
          </a:blip>
          <a:stretch>
            <a:fillRect/>
          </a:stretch>
        </p:blipFill>
        <p:spPr>
          <a:xfrm>
            <a:off x="0" y="1533"/>
            <a:ext cx="24384000" cy="1371293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96"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497" name="El tiempo sugerido para esta actividad es de 30 minutos,…"/>
          <p:cNvSpPr txBox="1"/>
          <p:nvPr>
            <p:ph type="body" idx="23"/>
          </p:nvPr>
        </p:nvSpPr>
        <p:spPr>
          <a:xfrm>
            <a:off x="1273513" y="3473779"/>
            <a:ext cx="16717226" cy="1562368"/>
          </a:xfrm>
          <a:prstGeom prst="rect">
            <a:avLst/>
          </a:prstGeom>
        </p:spPr>
        <p:txBody>
          <a:bodyPr/>
          <a:lstStyle/>
          <a:p>
            <a:pPr marL="0" indent="0" defTabSz="457200">
              <a:spcBef>
                <a:spcPts val="0"/>
              </a:spcBef>
              <a:buSzTx/>
              <a:buNone/>
              <a:defRPr sz="5100">
                <a:latin typeface="Helvetica"/>
                <a:ea typeface="Helvetica"/>
                <a:cs typeface="Helvetica"/>
                <a:sym typeface="Helvetica"/>
              </a:defRPr>
            </a:pPr>
            <a:r>
              <a:t>El tiempo sugerido para esta actividad es de </a:t>
            </a:r>
            <a:r>
              <a:rPr b="1"/>
              <a:t>30 minutos,</a:t>
            </a:r>
            <a:r>
              <a:t> </a:t>
            </a:r>
            <a:endParaRPr>
              <a:latin typeface="Times Roman"/>
              <a:ea typeface="Times Roman"/>
              <a:cs typeface="Times Roman"/>
              <a:sym typeface="Times Roman"/>
            </a:endParaRPr>
          </a:p>
          <a:p>
            <a:pPr marL="0" indent="0" defTabSz="457200">
              <a:spcBef>
                <a:spcPts val="0"/>
              </a:spcBef>
              <a:buSzTx/>
              <a:buNone/>
              <a:defRPr sz="5100">
                <a:latin typeface="Helvetica"/>
                <a:ea typeface="Helvetica"/>
                <a:cs typeface="Helvetica"/>
                <a:sym typeface="Helvetica"/>
              </a:defRPr>
            </a:pPr>
            <a:r>
              <a:rPr>
                <a:latin typeface="Times Roman"/>
                <a:ea typeface="Times Roman"/>
                <a:cs typeface="Times Roman"/>
                <a:sym typeface="Times Roman"/>
              </a:rPr>
              <a:t>¡</a:t>
            </a:r>
            <a:r>
              <a:t>pero tú decides!</a:t>
            </a:r>
          </a:p>
        </p:txBody>
      </p:sp>
      <p:sp>
        <p:nvSpPr>
          <p:cNvPr id="498" name="•Habla menos, escribe más. Escribe o dibuja tus ideas en los stickies antes de contarlas. Durante las discusiones, captura los puntos clave en stickies y ponlos en la pared.…"/>
          <p:cNvSpPr txBox="1"/>
          <p:nvPr/>
        </p:nvSpPr>
        <p:spPr>
          <a:xfrm>
            <a:off x="1621545" y="6282249"/>
            <a:ext cx="10203710" cy="443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Habla menos, escribe más. </a:t>
            </a:r>
            <a:r>
              <a:t>Escribe o dibuja tus ideas en los stickies antes de contarlas. Durante las discusiones, captura los puntos clave en stickies y ponlos en la pared.</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No hay ideas malas. </a:t>
            </a:r>
            <a:r>
              <a:t>Empieza por lo grande. Recolecta las ideas de todos, agrupa y busca patrones. Identifica las grandes ideas.</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Mantente enfocado en el usuario. </a:t>
            </a:r>
            <a:r>
              <a:t>Cuenta historias acerca de tu usuario para mantenerlo como el foco de atención.</a:t>
            </a:r>
            <a:endParaRPr sz="1200">
              <a:latin typeface="Times Roman"/>
              <a:ea typeface="Times Roman"/>
              <a:cs typeface="Times Roman"/>
              <a:sym typeface="Times Roman"/>
            </a:endParaRPr>
          </a:p>
        </p:txBody>
      </p:sp>
      <p:sp>
        <p:nvSpPr>
          <p:cNvPr id="499" name="•Todos participan. Todos tienen un marcador y un block de stickies.…"/>
          <p:cNvSpPr txBox="1"/>
          <p:nvPr/>
        </p:nvSpPr>
        <p:spPr>
          <a:xfrm>
            <a:off x="13011977" y="6244282"/>
            <a:ext cx="10203710" cy="473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Todos participan. </a:t>
            </a:r>
            <a:r>
              <a:t>Todos tienen un marcador y un block de stickies.</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Mantén a todos atentos. </a:t>
            </a:r>
            <a:r>
              <a:t>Evita conversaciones paralelas. Usa el “parking lot” para capturar puntos fuera del tema central.</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Atente a los tiempos de la agenda. </a:t>
            </a:r>
            <a:r>
              <a:t>Para lograr los objetivos necesitamos mantenernos dentro del plan.</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Sí, y… </a:t>
            </a:r>
            <a:r>
              <a:t>En lugar de descartar ideas, oblígate a construir sobre ellas.</a:t>
            </a:r>
            <a:endParaRPr>
              <a:latin typeface="Times Roman"/>
              <a:ea typeface="Times Roman"/>
              <a:cs typeface="Times Roman"/>
              <a:sym typeface="Times Roman"/>
            </a:endParaRPr>
          </a:p>
        </p:txBody>
      </p:sp>
      <p:sp>
        <p:nvSpPr>
          <p:cNvPr id="500"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501" name="IntroducciÓ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IntroducciÓn</a:t>
            </a:r>
          </a:p>
        </p:txBody>
      </p:sp>
      <p:sp>
        <p:nvSpPr>
          <p:cNvPr id="502" name="Mapa de…"/>
          <p:cNvSpPr txBox="1"/>
          <p:nvPr/>
        </p:nvSpPr>
        <p:spPr>
          <a:xfrm>
            <a:off x="1251937" y="1182520"/>
            <a:ext cx="380203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500">
                <a:latin typeface="Helvetica"/>
                <a:ea typeface="Helvetica"/>
                <a:cs typeface="Helvetica"/>
                <a:sym typeface="Helvetica"/>
              </a:defRPr>
            </a:pPr>
            <a:r>
              <a:t>Mapa de </a:t>
            </a:r>
          </a:p>
          <a:p>
            <a:pPr algn="l">
              <a:defRPr sz="2500">
                <a:latin typeface="Helvetica"/>
                <a:ea typeface="Helvetica"/>
                <a:cs typeface="Helvetica"/>
                <a:sym typeface="Helvetica"/>
              </a:defRPr>
            </a:pPr>
            <a:r>
              <a:t>Stakeholders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Preparados……"/>
          <p:cNvSpPr txBox="1"/>
          <p:nvPr>
            <p:ph type="body" idx="21"/>
          </p:nvPr>
        </p:nvSpPr>
        <p:spPr>
          <a:xfrm>
            <a:off x="6804719" y="4000499"/>
            <a:ext cx="9517262" cy="5588001"/>
          </a:xfrm>
          <a:prstGeom prst="rect">
            <a:avLst/>
          </a:prstGeom>
        </p:spPr>
        <p:txBody>
          <a:bodyPr/>
          <a:lstStyle/>
          <a:p>
            <a:pPr algn="ctr"/>
            <a:r>
              <a:t>Preparados…</a:t>
            </a:r>
          </a:p>
          <a:p>
            <a:pPr algn="ctr"/>
            <a:r>
              <a:t>Listos…</a:t>
            </a:r>
          </a:p>
          <a:p>
            <a:pPr algn="ctr"/>
            <a:r>
              <a:t>¡Ahora! </a:t>
            </a:r>
          </a:p>
        </p:txBody>
      </p:sp>
      <p:grpSp>
        <p:nvGrpSpPr>
          <p:cNvPr id="557" name="Group"/>
          <p:cNvGrpSpPr/>
          <p:nvPr/>
        </p:nvGrpSpPr>
        <p:grpSpPr>
          <a:xfrm>
            <a:off x="-309596" y="-313256"/>
            <a:ext cx="25003191" cy="14342512"/>
            <a:chOff x="0" y="0"/>
            <a:chExt cx="25003190" cy="14342509"/>
          </a:xfrm>
        </p:grpSpPr>
        <p:grpSp>
          <p:nvGrpSpPr>
            <p:cNvPr id="518" name="Group"/>
            <p:cNvGrpSpPr/>
            <p:nvPr/>
          </p:nvGrpSpPr>
          <p:grpSpPr>
            <a:xfrm>
              <a:off x="944595" y="0"/>
              <a:ext cx="23084333" cy="252085"/>
              <a:chOff x="0" y="0"/>
              <a:chExt cx="23084332" cy="252084"/>
            </a:xfrm>
          </p:grpSpPr>
          <p:sp>
            <p:nvSpPr>
              <p:cNvPr id="505" name="Line"/>
              <p:cNvSpPr/>
              <p:nvPr/>
            </p:nvSpPr>
            <p:spPr>
              <a:xfrm flipV="1">
                <a:off x="-1" y="0"/>
                <a:ext cx="2"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6" name="Line"/>
              <p:cNvSpPr/>
              <p:nvPr/>
            </p:nvSpPr>
            <p:spPr>
              <a:xfrm flipV="1">
                <a:off x="6259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7" name="Line"/>
              <p:cNvSpPr/>
              <p:nvPr/>
            </p:nvSpPr>
            <p:spPr>
              <a:xfrm flipV="1">
                <a:off x="51280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8" name="Line"/>
              <p:cNvSpPr/>
              <p:nvPr/>
            </p:nvSpPr>
            <p:spPr>
              <a:xfrm flipV="1">
                <a:off x="577071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9" name="Line"/>
              <p:cNvSpPr/>
              <p:nvPr/>
            </p:nvSpPr>
            <p:spPr>
              <a:xfrm flipV="1">
                <a:off x="63966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0" name="Line"/>
              <p:cNvSpPr/>
              <p:nvPr/>
            </p:nvSpPr>
            <p:spPr>
              <a:xfrm flipV="1">
                <a:off x="1090999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1" name="Line"/>
              <p:cNvSpPr/>
              <p:nvPr/>
            </p:nvSpPr>
            <p:spPr>
              <a:xfrm flipV="1">
                <a:off x="1155263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2" name="Line"/>
              <p:cNvSpPr/>
              <p:nvPr/>
            </p:nvSpPr>
            <p:spPr>
              <a:xfrm flipV="1">
                <a:off x="12178605"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3" name="Line"/>
              <p:cNvSpPr/>
              <p:nvPr/>
            </p:nvSpPr>
            <p:spPr>
              <a:xfrm flipV="1">
                <a:off x="166900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4" name="Line"/>
              <p:cNvSpPr/>
              <p:nvPr/>
            </p:nvSpPr>
            <p:spPr>
              <a:xfrm flipV="1">
                <a:off x="1733272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5" name="Line"/>
              <p:cNvSpPr/>
              <p:nvPr/>
            </p:nvSpPr>
            <p:spPr>
              <a:xfrm flipV="1">
                <a:off x="1795869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6" name="Line"/>
              <p:cNvSpPr/>
              <p:nvPr/>
            </p:nvSpPr>
            <p:spPr>
              <a:xfrm flipV="1">
                <a:off x="2245836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7" name="Line"/>
              <p:cNvSpPr/>
              <p:nvPr/>
            </p:nvSpPr>
            <p:spPr>
              <a:xfrm flipV="1">
                <a:off x="2308433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32" name="Group"/>
            <p:cNvGrpSpPr/>
            <p:nvPr/>
          </p:nvGrpSpPr>
          <p:grpSpPr>
            <a:xfrm>
              <a:off x="944595" y="14090425"/>
              <a:ext cx="23084333" cy="252085"/>
              <a:chOff x="0" y="0"/>
              <a:chExt cx="23084332" cy="252084"/>
            </a:xfrm>
          </p:grpSpPr>
          <p:sp>
            <p:nvSpPr>
              <p:cNvPr id="519" name="Line"/>
              <p:cNvSpPr/>
              <p:nvPr/>
            </p:nvSpPr>
            <p:spPr>
              <a:xfrm flipV="1">
                <a:off x="-1" y="0"/>
                <a:ext cx="2"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0" name="Line"/>
              <p:cNvSpPr/>
              <p:nvPr/>
            </p:nvSpPr>
            <p:spPr>
              <a:xfrm flipV="1">
                <a:off x="6259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1" name="Line"/>
              <p:cNvSpPr/>
              <p:nvPr/>
            </p:nvSpPr>
            <p:spPr>
              <a:xfrm flipV="1">
                <a:off x="51280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2" name="Line"/>
              <p:cNvSpPr/>
              <p:nvPr/>
            </p:nvSpPr>
            <p:spPr>
              <a:xfrm flipV="1">
                <a:off x="577071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3" name="Line"/>
              <p:cNvSpPr/>
              <p:nvPr/>
            </p:nvSpPr>
            <p:spPr>
              <a:xfrm flipV="1">
                <a:off x="63966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4" name="Line"/>
              <p:cNvSpPr/>
              <p:nvPr/>
            </p:nvSpPr>
            <p:spPr>
              <a:xfrm flipV="1">
                <a:off x="1090999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5" name="Line"/>
              <p:cNvSpPr/>
              <p:nvPr/>
            </p:nvSpPr>
            <p:spPr>
              <a:xfrm flipV="1">
                <a:off x="1155263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6" name="Line"/>
              <p:cNvSpPr/>
              <p:nvPr/>
            </p:nvSpPr>
            <p:spPr>
              <a:xfrm flipV="1">
                <a:off x="12178605"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7" name="Line"/>
              <p:cNvSpPr/>
              <p:nvPr/>
            </p:nvSpPr>
            <p:spPr>
              <a:xfrm flipV="1">
                <a:off x="166900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8" name="Line"/>
              <p:cNvSpPr/>
              <p:nvPr/>
            </p:nvSpPr>
            <p:spPr>
              <a:xfrm flipV="1">
                <a:off x="1733272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9" name="Line"/>
              <p:cNvSpPr/>
              <p:nvPr/>
            </p:nvSpPr>
            <p:spPr>
              <a:xfrm flipV="1">
                <a:off x="1795869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0" name="Line"/>
              <p:cNvSpPr/>
              <p:nvPr/>
            </p:nvSpPr>
            <p:spPr>
              <a:xfrm flipV="1">
                <a:off x="2245836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1" name="Line"/>
              <p:cNvSpPr/>
              <p:nvPr/>
            </p:nvSpPr>
            <p:spPr>
              <a:xfrm flipV="1">
                <a:off x="2308433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44" name="Group"/>
            <p:cNvGrpSpPr/>
            <p:nvPr/>
          </p:nvGrpSpPr>
          <p:grpSpPr>
            <a:xfrm>
              <a:off x="0" y="980218"/>
              <a:ext cx="254000" cy="12382073"/>
              <a:chOff x="0" y="0"/>
              <a:chExt cx="253999" cy="12382072"/>
            </a:xfrm>
          </p:grpSpPr>
          <p:sp>
            <p:nvSpPr>
              <p:cNvPr id="533" name="Line"/>
              <p:cNvSpPr/>
              <p:nvPr/>
            </p:nvSpPr>
            <p:spPr>
              <a:xfrm>
                <a:off x="0" y="0"/>
                <a:ext cx="254000" cy="0"/>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4" name="Line"/>
              <p:cNvSpPr/>
              <p:nvPr/>
            </p:nvSpPr>
            <p:spPr>
              <a:xfrm>
                <a:off x="0" y="626533"/>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5" name="Line"/>
              <p:cNvSpPr/>
              <p:nvPr/>
            </p:nvSpPr>
            <p:spPr>
              <a:xfrm>
                <a:off x="0" y="92336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6" name="Line"/>
              <p:cNvSpPr/>
              <p:nvPr/>
            </p:nvSpPr>
            <p:spPr>
              <a:xfrm>
                <a:off x="0" y="267637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7" name="Line"/>
              <p:cNvSpPr/>
              <p:nvPr/>
            </p:nvSpPr>
            <p:spPr>
              <a:xfrm>
                <a:off x="0" y="442939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8" name="Line"/>
              <p:cNvSpPr/>
              <p:nvPr/>
            </p:nvSpPr>
            <p:spPr>
              <a:xfrm>
                <a:off x="0" y="618240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9" name="Line"/>
              <p:cNvSpPr/>
              <p:nvPr/>
            </p:nvSpPr>
            <p:spPr>
              <a:xfrm>
                <a:off x="0" y="793541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0" name="Line"/>
              <p:cNvSpPr/>
              <p:nvPr/>
            </p:nvSpPr>
            <p:spPr>
              <a:xfrm>
                <a:off x="0" y="968843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1" name="Line"/>
              <p:cNvSpPr/>
              <p:nvPr/>
            </p:nvSpPr>
            <p:spPr>
              <a:xfrm>
                <a:off x="0" y="11441445"/>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2" name="Line"/>
              <p:cNvSpPr/>
              <p:nvPr/>
            </p:nvSpPr>
            <p:spPr>
              <a:xfrm>
                <a:off x="0" y="11755539"/>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3" name="Line"/>
              <p:cNvSpPr/>
              <p:nvPr/>
            </p:nvSpPr>
            <p:spPr>
              <a:xfrm>
                <a:off x="0" y="12382072"/>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56" name="Group"/>
            <p:cNvGrpSpPr/>
            <p:nvPr/>
          </p:nvGrpSpPr>
          <p:grpSpPr>
            <a:xfrm>
              <a:off x="24749190" y="980218"/>
              <a:ext cx="254001" cy="12382073"/>
              <a:chOff x="0" y="0"/>
              <a:chExt cx="253999" cy="12382072"/>
            </a:xfrm>
          </p:grpSpPr>
          <p:sp>
            <p:nvSpPr>
              <p:cNvPr id="545" name="Line"/>
              <p:cNvSpPr/>
              <p:nvPr/>
            </p:nvSpPr>
            <p:spPr>
              <a:xfrm>
                <a:off x="0" y="0"/>
                <a:ext cx="254000" cy="0"/>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6" name="Line"/>
              <p:cNvSpPr/>
              <p:nvPr/>
            </p:nvSpPr>
            <p:spPr>
              <a:xfrm>
                <a:off x="0" y="626533"/>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7" name="Line"/>
              <p:cNvSpPr/>
              <p:nvPr/>
            </p:nvSpPr>
            <p:spPr>
              <a:xfrm>
                <a:off x="0" y="92336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8" name="Line"/>
              <p:cNvSpPr/>
              <p:nvPr/>
            </p:nvSpPr>
            <p:spPr>
              <a:xfrm>
                <a:off x="0" y="267637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9" name="Line"/>
              <p:cNvSpPr/>
              <p:nvPr/>
            </p:nvSpPr>
            <p:spPr>
              <a:xfrm>
                <a:off x="0" y="442939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50" name="Line"/>
              <p:cNvSpPr/>
              <p:nvPr/>
            </p:nvSpPr>
            <p:spPr>
              <a:xfrm>
                <a:off x="0" y="618240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51" name="Line"/>
              <p:cNvSpPr/>
              <p:nvPr/>
            </p:nvSpPr>
            <p:spPr>
              <a:xfrm>
                <a:off x="0" y="793541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52" name="Line"/>
              <p:cNvSpPr/>
              <p:nvPr/>
            </p:nvSpPr>
            <p:spPr>
              <a:xfrm>
                <a:off x="0" y="968843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53" name="Line"/>
              <p:cNvSpPr/>
              <p:nvPr/>
            </p:nvSpPr>
            <p:spPr>
              <a:xfrm>
                <a:off x="0" y="11441445"/>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54" name="Line"/>
              <p:cNvSpPr/>
              <p:nvPr/>
            </p:nvSpPr>
            <p:spPr>
              <a:xfrm>
                <a:off x="0" y="11755539"/>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55" name="Line"/>
              <p:cNvSpPr/>
              <p:nvPr/>
            </p:nvSpPr>
            <p:spPr>
              <a:xfrm>
                <a:off x="0" y="12382072"/>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9"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sp>
        <p:nvSpPr>
          <p:cNvPr id="560" name="PREPARAciÓn"/>
          <p:cNvSpPr txBox="1"/>
          <p:nvPr>
            <p:ph type="body" idx="22"/>
          </p:nvPr>
        </p:nvSpPr>
        <p:spPr>
          <a:prstGeom prst="rect">
            <a:avLst/>
          </a:prstGeom>
        </p:spPr>
        <p:txBody>
          <a:bodyPr/>
          <a:lstStyle/>
          <a:p>
            <a:pPr/>
            <a:r>
              <a:t>PREPARAciÓn</a:t>
            </a:r>
          </a:p>
        </p:txBody>
      </p:sp>
      <p:sp>
        <p:nvSpPr>
          <p:cNvPr id="561" name="Necesitas un espacio, como una pizarra, para colocar stickies y escribir."/>
          <p:cNvSpPr txBox="1"/>
          <p:nvPr>
            <p:ph type="body" idx="25"/>
          </p:nvPr>
        </p:nvSpPr>
        <p:spPr>
          <a:xfrm>
            <a:off x="1273513" y="3473779"/>
            <a:ext cx="8540982" cy="5486401"/>
          </a:xfrm>
          <a:prstGeom prst="rect">
            <a:avLst/>
          </a:prstGeom>
        </p:spPr>
        <p:txBody>
          <a:bodyPr/>
          <a:lstStyle/>
          <a:p>
            <a:pPr/>
            <a:r>
              <a:t>Necesitas un espacio, como una pizarra, para colocar stickies y escribir. </a:t>
            </a:r>
          </a:p>
          <a:p>
            <a:pPr/>
          </a:p>
        </p:txBody>
      </p:sp>
      <p:sp>
        <p:nvSpPr>
          <p:cNvPr id="562" name="Rectangle"/>
          <p:cNvSpPr/>
          <p:nvPr/>
        </p:nvSpPr>
        <p:spPr>
          <a:xfrm>
            <a:off x="13128263" y="2070397"/>
            <a:ext cx="10307326" cy="9280526"/>
          </a:xfrm>
          <a:prstGeom prst="rect">
            <a:avLst/>
          </a:prstGeom>
          <a:solidFill>
            <a:srgbClr val="FFFFFF"/>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4"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sp>
        <p:nvSpPr>
          <p:cNvPr id="565" name="Identificar"/>
          <p:cNvSpPr txBox="1"/>
          <p:nvPr>
            <p:ph type="body" idx="22"/>
          </p:nvPr>
        </p:nvSpPr>
        <p:spPr>
          <a:prstGeom prst="rect">
            <a:avLst/>
          </a:prstGeom>
        </p:spPr>
        <p:txBody>
          <a:bodyPr/>
          <a:lstStyle/>
          <a:p>
            <a:pPr/>
            <a:r>
              <a:t>Identificar</a:t>
            </a:r>
          </a:p>
        </p:txBody>
      </p:sp>
      <p:pic>
        <p:nvPicPr>
          <p:cNvPr id="566" name="map_1.jpeg" descr="map_1.jpeg"/>
          <p:cNvPicPr>
            <a:picLocks noChangeAspect="1"/>
          </p:cNvPicPr>
          <p:nvPr>
            <p:ph type="pic" idx="23"/>
          </p:nvPr>
        </p:nvPicPr>
        <p:blipFill>
          <a:blip r:embed="rId3">
            <a:extLst/>
          </a:blip>
          <a:srcRect l="0" t="4986" r="0" b="4986"/>
          <a:stretch>
            <a:fillRect/>
          </a:stretch>
        </p:blipFill>
        <p:spPr>
          <a:prstGeom prst="rect">
            <a:avLst/>
          </a:prstGeom>
        </p:spPr>
      </p:pic>
      <p:sp>
        <p:nvSpPr>
          <p:cNvPr id="567" name="Identifiquen a todos los stakeholders, es decir, los involucrados y/o impactados por el proyecto. Incluyan su título o rol si lo conocen."/>
          <p:cNvSpPr txBox="1"/>
          <p:nvPr>
            <p:ph type="body" idx="25"/>
          </p:nvPr>
        </p:nvSpPr>
        <p:spPr>
          <a:xfrm>
            <a:off x="1273513" y="3473779"/>
            <a:ext cx="8540982" cy="7315201"/>
          </a:xfrm>
          <a:prstGeom prst="rect">
            <a:avLst/>
          </a:prstGeom>
        </p:spPr>
        <p:txBody>
          <a:bodyPr/>
          <a:lstStyle/>
          <a:p>
            <a:pPr/>
            <a:r>
              <a:t>Identifiquen a todos los stakeholders, es decir, los involucrados y/o impactados por el proyecto. Incluyan su título o rol si lo conocen. </a:t>
            </a:r>
          </a:p>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9"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sp>
        <p:nvSpPr>
          <p:cNvPr id="570" name="Agrupar"/>
          <p:cNvSpPr txBox="1"/>
          <p:nvPr>
            <p:ph type="body" idx="22"/>
          </p:nvPr>
        </p:nvSpPr>
        <p:spPr>
          <a:prstGeom prst="rect">
            <a:avLst/>
          </a:prstGeom>
        </p:spPr>
        <p:txBody>
          <a:bodyPr/>
          <a:lstStyle/>
          <a:p>
            <a:pPr/>
            <a:r>
              <a:t>Agrupar</a:t>
            </a:r>
          </a:p>
        </p:txBody>
      </p:sp>
      <p:pic>
        <p:nvPicPr>
          <p:cNvPr id="571" name="map_2.jpeg" descr="map_2.jpeg"/>
          <p:cNvPicPr>
            <a:picLocks noChangeAspect="1"/>
          </p:cNvPicPr>
          <p:nvPr>
            <p:ph type="pic" idx="23"/>
          </p:nvPr>
        </p:nvPicPr>
        <p:blipFill>
          <a:blip r:embed="rId3">
            <a:extLst/>
          </a:blip>
          <a:srcRect l="0" t="4986" r="0" b="4986"/>
          <a:stretch>
            <a:fillRect/>
          </a:stretch>
        </p:blipFill>
        <p:spPr>
          <a:prstGeom prst="rect">
            <a:avLst/>
          </a:prstGeom>
        </p:spPr>
      </p:pic>
      <p:sp>
        <p:nvSpPr>
          <p:cNvPr id="572" name="Si identifican grupos, circúlenlos y etiquétenlos."/>
          <p:cNvSpPr txBox="1"/>
          <p:nvPr>
            <p:ph type="body" idx="25"/>
          </p:nvPr>
        </p:nvSpPr>
        <p:spPr>
          <a:xfrm>
            <a:off x="1273513" y="3473779"/>
            <a:ext cx="8661902" cy="3657601"/>
          </a:xfrm>
          <a:prstGeom prst="rect">
            <a:avLst/>
          </a:prstGeom>
        </p:spPr>
        <p:txBody>
          <a:bodyPr/>
          <a:lstStyle/>
          <a:p>
            <a:pPr/>
            <a:r>
              <a:t>Si identifican grupos, circúlenlos y etiquétenlos.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